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6" r:id="rId11"/>
    <p:sldId id="277" r:id="rId12"/>
    <p:sldId id="271" r:id="rId13"/>
    <p:sldId id="273" r:id="rId14"/>
    <p:sldId id="274" r:id="rId15"/>
    <p:sldId id="275" r:id="rId16"/>
    <p:sldId id="272" r:id="rId17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CCFFCC"/>
    <a:srgbClr val="CCFF99"/>
    <a:srgbClr val="CC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80" autoAdjust="0"/>
  </p:normalViewPr>
  <p:slideViewPr>
    <p:cSldViewPr>
      <p:cViewPr varScale="1">
        <p:scale>
          <a:sx n="99" d="100"/>
          <a:sy n="99" d="100"/>
        </p:scale>
        <p:origin x="-90" y="-120"/>
      </p:cViewPr>
      <p:guideLst>
        <p:guide orient="horz" pos="799"/>
        <p:guide orient="horz" pos="3612"/>
        <p:guide orient="horz" pos="1525"/>
        <p:guide pos="3120"/>
        <p:guide pos="398"/>
        <p:guide pos="5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AF800-23A5-4358-9024-9B911820B5AB}" type="datetimeFigureOut">
              <a:rPr lang="ko-KR" altLang="en-US" smtClean="0"/>
              <a:t>2014-01-11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EC9A0-E10E-4D09-A47C-71480BE92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814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EC9A0-E10E-4D09-A47C-71480BE92BB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346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EC9A0-E10E-4D09-A47C-71480BE92BB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491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EC9A0-E10E-4D09-A47C-71480BE92BB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249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>
            <a:normAutofit/>
          </a:bodyPr>
          <a:lstStyle>
            <a:lvl1pPr>
              <a:defRPr sz="44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6DEC-0575-4C8B-85C9-27261B663EE2}" type="datetimeFigureOut">
              <a:rPr lang="ko-KR" altLang="en-US" smtClean="0"/>
              <a:pPr/>
              <a:t>2014-01-11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33D72-E529-42EB-8C84-F9377EE1085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8382674"/>
      </p:ext>
    </p:extLst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6DEC-0575-4C8B-85C9-27261B663EE2}" type="datetimeFigureOut">
              <a:rPr lang="ko-KR" altLang="en-US" smtClean="0"/>
              <a:pPr/>
              <a:t>2014-01-11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33D72-E529-42EB-8C84-F9377EE1085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1371325"/>
      </p:ext>
    </p:extLst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6DEC-0575-4C8B-85C9-27261B663EE2}" type="datetimeFigureOut">
              <a:rPr lang="ko-KR" altLang="en-US" smtClean="0"/>
              <a:pPr/>
              <a:t>2014-01-11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33D72-E529-42EB-8C84-F9377EE1085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9310601"/>
      </p:ext>
    </p:extLst>
  </p:cSld>
  <p:clrMapOvr>
    <a:masterClrMapping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6DEC-0575-4C8B-85C9-27261B663EE2}" type="datetimeFigureOut">
              <a:rPr lang="ko-KR" altLang="en-US" smtClean="0"/>
              <a:pPr/>
              <a:t>2014-01-11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33D72-E529-42EB-8C84-F9377EE1085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2983629"/>
      </p:ext>
    </p:extLst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B6DEC-0575-4C8B-85C9-27261B663EE2}" type="datetimeFigureOut">
              <a:rPr lang="ko-KR" altLang="en-US" smtClean="0"/>
              <a:pPr/>
              <a:t>2014-01-11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33D72-E529-42EB-8C84-F9377EE1085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5701727"/>
      </p:ext>
    </p:extLst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196753"/>
            <a:ext cx="89154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B6DEC-0575-4C8B-85C9-27261B663EE2}" type="datetimeFigureOut">
              <a:rPr lang="ko-KR" altLang="en-US" smtClean="0"/>
              <a:pPr/>
              <a:t>2014-01-11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33D72-E529-42EB-8C84-F9377EE1085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619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ransition>
    <p:wheel spokes="1"/>
  </p:transition>
  <p:txStyles>
    <p:titleStyle>
      <a:lvl1pPr algn="ctr" defTabSz="914400" rtl="0" eaLnBrk="1" latinLnBrk="1" hangingPunct="1">
        <a:spcBef>
          <a:spcPct val="0"/>
        </a:spcBef>
        <a:buNone/>
        <a:defRPr sz="36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glow rad="63500">
              <a:schemeClr val="tx2">
                <a:lumMod val="50000"/>
                <a:alpha val="40000"/>
              </a:schemeClr>
            </a:glow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1988840"/>
            <a:ext cx="8420100" cy="57849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sz="3600" spc="-200" dirty="0" smtClean="0"/>
              <a:t>교육하며 선교하고</a:t>
            </a:r>
            <a:r>
              <a:rPr lang="en-US" altLang="ko-KR" sz="3600" spc="-200" dirty="0" smtClean="0"/>
              <a:t>, </a:t>
            </a:r>
            <a:r>
              <a:rPr lang="ko-KR" altLang="en-US" sz="3600" spc="-200" dirty="0" smtClean="0"/>
              <a:t>선교하며 교육하자</a:t>
            </a:r>
            <a:endParaRPr lang="ko-KR" altLang="en-US" sz="3600" spc="-200"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740532" y="2922513"/>
            <a:ext cx="8420100" cy="1010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normalizeH="0" noProof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HY울릉도M" pitchFamily="18" charset="-127"/>
                <a:ea typeface="HY울릉도M" pitchFamily="18" charset="-127"/>
                <a:cs typeface="+mj-cs"/>
              </a:rPr>
              <a:t>한국교육자선교회</a:t>
            </a:r>
            <a:endParaRPr kumimoji="0" lang="ko-KR" altLang="en-US" sz="7200" b="1" i="0" u="none" strike="noStrike" kern="1200" cap="none" normalizeH="0" noProof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HY울릉도M" pitchFamily="18" charset="-127"/>
              <a:ea typeface="HY울릉도M" pitchFamily="18" charset="-127"/>
              <a:cs typeface="+mj-cs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6" name="_x94483144" descr="EMB00000b600a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2121" y="5647393"/>
            <a:ext cx="487468" cy="487468"/>
          </a:xfrm>
          <a:prstGeom prst="rect">
            <a:avLst/>
          </a:prstGeom>
          <a:noFill/>
        </p:spPr>
      </p:pic>
      <p:pic>
        <p:nvPicPr>
          <p:cNvPr id="6145" name="_x94481056" descr="EMB00000b600a0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25"/>
          <a:stretch>
            <a:fillRect/>
          </a:stretch>
        </p:blipFill>
        <p:spPr bwMode="auto">
          <a:xfrm>
            <a:off x="3697447" y="5572652"/>
            <a:ext cx="2496277" cy="661927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2446575" y="6065586"/>
            <a:ext cx="43924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" pitchFamily="18" charset="0"/>
                <a:ea typeface="SimSun-PUA" pitchFamily="2" charset="-122"/>
              </a:rPr>
              <a:t>K</a:t>
            </a:r>
            <a:r>
              <a:rPr lang="en-US" altLang="ko-KR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" pitchFamily="18" charset="0"/>
                <a:ea typeface="SimSun-PUA" pitchFamily="2" charset="-122"/>
              </a:rPr>
              <a:t>orea  </a:t>
            </a:r>
            <a:r>
              <a:rPr lang="en-US" altLang="ko-KR" sz="24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" pitchFamily="18" charset="0"/>
                <a:ea typeface="SimSun-PUA" pitchFamily="2" charset="-122"/>
              </a:rPr>
              <a:t>C</a:t>
            </a:r>
            <a:r>
              <a:rPr lang="en-US" altLang="ko-KR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" pitchFamily="18" charset="0"/>
                <a:ea typeface="SimSun-PUA" pitchFamily="2" charset="-122"/>
              </a:rPr>
              <a:t>hristian  </a:t>
            </a:r>
            <a:r>
              <a:rPr lang="en-US" altLang="ko-KR" sz="24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" pitchFamily="18" charset="0"/>
                <a:ea typeface="SimSun-PUA" pitchFamily="2" charset="-122"/>
              </a:rPr>
              <a:t>E</a:t>
            </a:r>
            <a:r>
              <a:rPr lang="en-US" altLang="ko-KR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" pitchFamily="18" charset="0"/>
                <a:ea typeface="SimSun-PUA" pitchFamily="2" charset="-122"/>
              </a:rPr>
              <a:t>ducator's  </a:t>
            </a:r>
            <a:r>
              <a:rPr lang="en-US" altLang="ko-KR" sz="24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" pitchFamily="18" charset="0"/>
                <a:ea typeface="SimSun-PUA" pitchFamily="2" charset="-122"/>
              </a:rPr>
              <a:t>A</a:t>
            </a:r>
            <a:r>
              <a:rPr lang="en-US" altLang="ko-KR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" pitchFamily="18" charset="0"/>
                <a:ea typeface="SimSun-PUA" pitchFamily="2" charset="-122"/>
              </a:rPr>
              <a:t>ssociation</a:t>
            </a:r>
            <a:endParaRPr lang="en-US" altLang="ko-KR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" pitchFamily="18" charset="0"/>
              <a:ea typeface="SimSun-PUA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44202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Ⅴ. </a:t>
            </a:r>
            <a:r>
              <a:rPr lang="ko-KR" altLang="en-US" dirty="0" smtClean="0"/>
              <a:t>한국교육자선교회의 주요 발자취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646587" y="5758056"/>
            <a:ext cx="8627587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제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2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대 회장 서성옥 장로님 취임식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pic>
        <p:nvPicPr>
          <p:cNvPr id="8" name="그림 7" descr="KakaoTalk_9cba11397009c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631824" y="1268412"/>
            <a:ext cx="8642350" cy="446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Ⅴ. </a:t>
            </a:r>
            <a:r>
              <a:rPr lang="ko-KR" altLang="en-US" dirty="0" smtClean="0"/>
              <a:t>한국교육자선교회의 주요 발자취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646587" y="5743988"/>
            <a:ext cx="4306413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제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3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대 회장 서정화 장로님 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그림 5" descr="KakaoTalk_cb74aad1c38161f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824" y="1268413"/>
            <a:ext cx="4321175" cy="4465637"/>
          </a:xfrm>
          <a:prstGeom prst="rect">
            <a:avLst/>
          </a:prstGeom>
        </p:spPr>
      </p:pic>
      <p:pic>
        <p:nvPicPr>
          <p:cNvPr id="7" name="그림 6" descr="KakaoTalk_ba217d642c1de9c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2999" y="1268412"/>
            <a:ext cx="4321175" cy="4465637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4952999" y="5733256"/>
            <a:ext cx="4306413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제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4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대 회장 임동권 장로님 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Ⅴ. </a:t>
            </a:r>
            <a:r>
              <a:rPr lang="ko-KR" altLang="en-US" dirty="0" smtClean="0"/>
              <a:t>한국교육자선교회의 주요 발자취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646588" y="5758056"/>
            <a:ext cx="4306412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제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3·4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대 회장 이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·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취임식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그림 4" descr="155.jpg"/>
          <p:cNvPicPr>
            <a:picLocks noChangeAspect="1"/>
          </p:cNvPicPr>
          <p:nvPr/>
        </p:nvPicPr>
        <p:blipFill>
          <a:blip r:embed="rId2" cstate="print"/>
          <a:srcRect l="46801" r="4200" b="61550"/>
          <a:stretch>
            <a:fillRect/>
          </a:stretch>
        </p:blipFill>
        <p:spPr>
          <a:xfrm>
            <a:off x="632520" y="1268760"/>
            <a:ext cx="4320480" cy="4465290"/>
          </a:xfrm>
          <a:prstGeom prst="rect">
            <a:avLst/>
          </a:prstGeom>
        </p:spPr>
      </p:pic>
      <p:pic>
        <p:nvPicPr>
          <p:cNvPr id="6" name="그림 5" descr="155.jpg"/>
          <p:cNvPicPr>
            <a:picLocks noChangeAspect="1"/>
          </p:cNvPicPr>
          <p:nvPr/>
        </p:nvPicPr>
        <p:blipFill>
          <a:blip r:embed="rId3" cstate="print"/>
          <a:srcRect t="42639" r="2098"/>
          <a:stretch>
            <a:fillRect/>
          </a:stretch>
        </p:blipFill>
        <p:spPr>
          <a:xfrm>
            <a:off x="4953000" y="1268760"/>
            <a:ext cx="4320480" cy="446529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938932" y="5733256"/>
            <a:ext cx="4306412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제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3·4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대 회장 이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·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취임식을 마치고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Ⅴ. </a:t>
            </a:r>
            <a:r>
              <a:rPr lang="ko-KR" altLang="en-US" dirty="0" smtClean="0"/>
              <a:t>한국교육자선교회의 주요 발자취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646588" y="5758056"/>
            <a:ext cx="4306412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제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6·7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대 회장 이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·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취임식 감사예배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938932" y="5733256"/>
            <a:ext cx="4306412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제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7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대 이윤식 회장 취임 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pic>
        <p:nvPicPr>
          <p:cNvPr id="8" name="그림 7" descr="6,7대 이취임감사예배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825" y="1268412"/>
            <a:ext cx="4321175" cy="4465637"/>
          </a:xfrm>
          <a:prstGeom prst="rect">
            <a:avLst/>
          </a:prstGeom>
        </p:spPr>
      </p:pic>
      <p:pic>
        <p:nvPicPr>
          <p:cNvPr id="9" name="그림 8" descr="이취임감상예배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2999" y="1279934"/>
            <a:ext cx="4321175" cy="44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Ⅴ. </a:t>
            </a:r>
            <a:r>
              <a:rPr lang="ko-KR" altLang="en-US" dirty="0" smtClean="0"/>
              <a:t>한국교육자선교회의 주요 발자취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646588" y="5758056"/>
            <a:ext cx="4306412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제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69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여름연찬회</a:t>
            </a:r>
            <a:r>
              <a:rPr lang="en-US" altLang="ko-KR" sz="2000" b="1" dirty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대구계명대학교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pic>
        <p:nvPicPr>
          <p:cNvPr id="10" name="그림 9" descr="제69차여름연찬회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825" y="1268413"/>
            <a:ext cx="4321175" cy="4465638"/>
          </a:xfrm>
          <a:prstGeom prst="rect">
            <a:avLst/>
          </a:prstGeom>
        </p:spPr>
      </p:pic>
      <p:pic>
        <p:nvPicPr>
          <p:cNvPr id="12" name="그림 11" descr="어린이들의 뜨거운체험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268413"/>
            <a:ext cx="4321175" cy="4465637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4953000" y="5733256"/>
            <a:ext cx="4306412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>
                <a:solidFill>
                  <a:schemeClr val="tx1"/>
                </a:solidFill>
              </a:rPr>
              <a:t>연찬회에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참가한 어린이들 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Ⅴ. </a:t>
            </a:r>
            <a:r>
              <a:rPr lang="ko-KR" altLang="en-US" dirty="0" smtClean="0"/>
              <a:t>한국교육자선교회의 주요 발자취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646587" y="5758056"/>
            <a:ext cx="8627587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제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69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여름연찬회를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마치면서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- </a:t>
            </a:r>
            <a:r>
              <a:rPr lang="ko-KR" altLang="en-US" sz="2000" b="1" smtClean="0">
                <a:solidFill>
                  <a:schemeClr val="tx1"/>
                </a:solidFill>
              </a:rPr>
              <a:t>대구계명대학교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그림 6" descr="제69차여름연찬회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825" y="1053740"/>
            <a:ext cx="8642350" cy="46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Ⅵ. </a:t>
            </a:r>
            <a:r>
              <a:rPr lang="ko-KR" altLang="en-US" dirty="0" smtClean="0"/>
              <a:t>한국교육자선교회의 조직</a:t>
            </a:r>
            <a:endParaRPr lang="ko-KR" altLang="en-US" dirty="0"/>
          </a:p>
        </p:txBody>
      </p:sp>
      <p:graphicFrame>
        <p:nvGraphicFramePr>
          <p:cNvPr id="30" name="표 29"/>
          <p:cNvGraphicFramePr>
            <a:graphicFrameLocks noGrp="1"/>
          </p:cNvGraphicFramePr>
          <p:nvPr/>
        </p:nvGraphicFramePr>
        <p:xfrm>
          <a:off x="648256" y="980728"/>
          <a:ext cx="8568952" cy="570776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936104"/>
                <a:gridCol w="720080"/>
                <a:gridCol w="6912768"/>
              </a:tblGrid>
              <a:tr h="188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/>
                        <a:t>중앙회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 smtClean="0"/>
                        <a:t>서울 </a:t>
                      </a:r>
                      <a:r>
                        <a:rPr lang="en-US" altLang="ko-KR" sz="1400" b="1" dirty="0" smtClean="0"/>
                        <a:t>- 1978. 12. 9 </a:t>
                      </a:r>
                      <a:r>
                        <a:rPr lang="ko-KR" altLang="en-US" sz="1400" b="1" dirty="0" smtClean="0"/>
                        <a:t>창립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8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/>
                        <a:t>지방회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서울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부산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대구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인천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smtClean="0"/>
                        <a:t>대전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울산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경기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강원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경남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경북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전북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제주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66423">
                <a:tc rowSpan="1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 err="1"/>
                        <a:t>지역회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서울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동부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smtClean="0"/>
                        <a:t>서부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smtClean="0"/>
                        <a:t>남부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smtClean="0"/>
                        <a:t>북부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smtClean="0"/>
                        <a:t>중부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smtClean="0"/>
                        <a:t>강남서초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smtClean="0"/>
                        <a:t>강동송파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강서양천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 smtClean="0"/>
                        <a:t>관악동작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성동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성북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</a:tr>
              <a:tr h="166423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부산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동부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서부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남부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북부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동래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해운대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</a:tr>
              <a:tr h="166423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대구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동부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smtClean="0"/>
                        <a:t>서부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남부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달서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수성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</a:tr>
              <a:tr h="166423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인천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동부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서부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남부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북부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강화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</a:tr>
              <a:tr h="166423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대전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동부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 smtClean="0"/>
                        <a:t>서부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</a:tr>
              <a:tr h="166423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울산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강북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강남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동부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</a:tr>
              <a:tr h="166423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강원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춘천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속초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강릉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</a:tr>
              <a:tr h="341652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경기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-200" baseline="0" dirty="0"/>
                        <a:t>수원</a:t>
                      </a:r>
                      <a:r>
                        <a:rPr lang="en-US" altLang="ko-KR" sz="1400" b="1" spc="-200" baseline="0" dirty="0"/>
                        <a:t>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부천</a:t>
                      </a:r>
                      <a:r>
                        <a:rPr lang="en-US" altLang="ko-KR" sz="1400" b="1" spc="-200" baseline="0" dirty="0"/>
                        <a:t>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용인</a:t>
                      </a:r>
                      <a:r>
                        <a:rPr lang="en-US" altLang="ko-KR" sz="1400" b="1" spc="-200" baseline="0" dirty="0"/>
                        <a:t>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이천</a:t>
                      </a:r>
                      <a:r>
                        <a:rPr lang="en-US" altLang="ko-KR" sz="1400" b="1" spc="-200" baseline="0" dirty="0"/>
                        <a:t>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고양</a:t>
                      </a:r>
                      <a:r>
                        <a:rPr lang="en-US" altLang="ko-KR" sz="1400" b="1" spc="-200" baseline="0" dirty="0"/>
                        <a:t>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안양군포</a:t>
                      </a:r>
                      <a:r>
                        <a:rPr lang="en-US" altLang="ko-KR" sz="1400" b="1" spc="-200" baseline="0" dirty="0"/>
                        <a:t>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광명</a:t>
                      </a:r>
                      <a:r>
                        <a:rPr lang="en-US" altLang="ko-KR" sz="1400" b="1" spc="-200" baseline="0" dirty="0"/>
                        <a:t>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김포</a:t>
                      </a:r>
                      <a:r>
                        <a:rPr lang="en-US" altLang="ko-KR" sz="1400" b="1" spc="-200" baseline="0" dirty="0"/>
                        <a:t>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북부</a:t>
                      </a:r>
                      <a:r>
                        <a:rPr lang="en-US" altLang="ko-KR" sz="1400" b="1" spc="-200" baseline="0" dirty="0"/>
                        <a:t>(</a:t>
                      </a:r>
                      <a:r>
                        <a:rPr lang="ko-KR" altLang="en-US" sz="1400" b="1" spc="-200" baseline="0" dirty="0"/>
                        <a:t>의정부</a:t>
                      </a:r>
                      <a:r>
                        <a:rPr lang="en-US" altLang="ko-KR" sz="1400" b="1" spc="-200" baseline="0" dirty="0"/>
                        <a:t>),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구리남양주</a:t>
                      </a:r>
                      <a:r>
                        <a:rPr lang="en-US" altLang="ko-KR" sz="1400" b="1" spc="-200" baseline="0" dirty="0"/>
                        <a:t>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안성</a:t>
                      </a:r>
                      <a:r>
                        <a:rPr lang="en-US" altLang="ko-KR" sz="1400" b="1" spc="-200" baseline="0" dirty="0"/>
                        <a:t>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연천</a:t>
                      </a:r>
                      <a:r>
                        <a:rPr lang="en-US" altLang="ko-KR" sz="1400" b="1" spc="-200" baseline="0" dirty="0"/>
                        <a:t>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파주</a:t>
                      </a:r>
                      <a:r>
                        <a:rPr lang="en-US" altLang="ko-KR" sz="1400" b="1" spc="-200" baseline="0" dirty="0"/>
                        <a:t>, </a:t>
                      </a:r>
                      <a:r>
                        <a:rPr lang="en-US" altLang="ko-KR" sz="1400" b="1" spc="-200" baseline="0" dirty="0" smtClean="0"/>
                        <a:t> </a:t>
                      </a:r>
                      <a:r>
                        <a:rPr lang="ko-KR" altLang="en-US" sz="1400" b="1" spc="-200" baseline="0" dirty="0" smtClean="0"/>
                        <a:t>포천</a:t>
                      </a:r>
                      <a:endParaRPr lang="ko-KR" altLang="en-US" sz="1400" b="1" spc="-200" baseline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</a:tr>
              <a:tr h="166423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충남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서산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논산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당진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천안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</a:tr>
              <a:tr h="166423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경북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포항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경주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안동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영주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김천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</a:tr>
              <a:tr h="166423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경남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마산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창원</a:t>
                      </a:r>
                      <a:r>
                        <a:rPr lang="en-US" altLang="ko-KR" sz="1400" b="1" dirty="0" smtClean="0"/>
                        <a:t>, </a:t>
                      </a:r>
                      <a:r>
                        <a:rPr lang="ko-KR" altLang="en-US" sz="1400" b="1" dirty="0"/>
                        <a:t>김해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진해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고성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</a:tr>
              <a:tr h="166423"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제주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초등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중등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고등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대학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</a:tr>
              <a:tr h="188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dirty="0"/>
                        <a:t>특별모임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dirty="0"/>
                        <a:t>세운모임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원로모임</a:t>
                      </a:r>
                      <a:r>
                        <a:rPr lang="en-US" altLang="ko-KR" sz="1400" b="1" dirty="0"/>
                        <a:t>, </a:t>
                      </a:r>
                      <a:r>
                        <a:rPr lang="ko-KR" altLang="en-US" sz="1400" b="1" dirty="0"/>
                        <a:t>기독교사모임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53150" marR="53150" marT="14694" marB="14694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Ⅰ. </a:t>
            </a:r>
            <a:r>
              <a:rPr lang="ko-KR" altLang="en-US" dirty="0" smtClean="0"/>
              <a:t>한국교육자선교회의 태동</a:t>
            </a:r>
            <a:endParaRPr lang="ko-KR" altLang="en-US" dirty="0"/>
          </a:p>
        </p:txBody>
      </p:sp>
      <p:sp>
        <p:nvSpPr>
          <p:cNvPr id="23" name="직사각형 4"/>
          <p:cNvSpPr/>
          <p:nvPr/>
        </p:nvSpPr>
        <p:spPr>
          <a:xfrm>
            <a:off x="632520" y="1271493"/>
            <a:ext cx="8640960" cy="14374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" pitchFamily="18" charset="-127"/>
                <a:ea typeface="HY궁서" pitchFamily="18" charset="-127"/>
              </a:rPr>
              <a:t>  한국교육자선교회는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" pitchFamily="18" charset="-127"/>
                <a:ea typeface="HY궁서" pitchFamily="18" charset="-127"/>
              </a:rPr>
              <a:t>1978</a:t>
            </a: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" pitchFamily="18" charset="-127"/>
                <a:ea typeface="HY궁서" pitchFamily="18" charset="-127"/>
              </a:rPr>
              <a:t>년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" pitchFamily="18" charset="-127"/>
                <a:ea typeface="HY궁서" pitchFamily="18" charset="-127"/>
              </a:rPr>
              <a:t>12</a:t>
            </a: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" pitchFamily="18" charset="-127"/>
                <a:ea typeface="HY궁서" pitchFamily="18" charset="-127"/>
              </a:rPr>
              <a:t>월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" pitchFamily="18" charset="-127"/>
                <a:ea typeface="HY궁서" pitchFamily="18" charset="-127"/>
              </a:rPr>
              <a:t>9</a:t>
            </a: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" pitchFamily="18" charset="-127"/>
                <a:ea typeface="HY궁서" pitchFamily="18" charset="-127"/>
              </a:rPr>
              <a:t>일 예수 그리스도의</a:t>
            </a:r>
            <a:endParaRPr lang="en-US" altLang="ko-K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궁서" pitchFamily="18" charset="-127"/>
              <a:ea typeface="HY궁서" pitchFamily="18" charset="-127"/>
            </a:endParaRPr>
          </a:p>
          <a:p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" pitchFamily="18" charset="-127"/>
                <a:ea typeface="HY궁서" pitchFamily="18" charset="-127"/>
              </a:rPr>
              <a:t>구원의 기쁜 소식을 우리 교육자들과 학생들 가슴에 심어주기 위해 하나님의 뜻에 따라 조직되었습니다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" pitchFamily="18" charset="-127"/>
                <a:ea typeface="HY궁서" pitchFamily="18" charset="-127"/>
              </a:rPr>
              <a:t>.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궁서" pitchFamily="18" charset="-127"/>
              <a:ea typeface="HY궁서" pitchFamily="18" charset="-127"/>
            </a:endParaRPr>
          </a:p>
        </p:txBody>
      </p:sp>
      <p:pic>
        <p:nvPicPr>
          <p:cNvPr id="24" name="그림 23" descr="148.jpg"/>
          <p:cNvPicPr>
            <a:picLocks noChangeAspect="1"/>
          </p:cNvPicPr>
          <p:nvPr/>
        </p:nvPicPr>
        <p:blipFill>
          <a:blip r:embed="rId2" cstate="print"/>
          <a:srcRect b="50651"/>
          <a:stretch>
            <a:fillRect/>
          </a:stretch>
        </p:blipFill>
        <p:spPr>
          <a:xfrm>
            <a:off x="632520" y="2924175"/>
            <a:ext cx="4320480" cy="3384550"/>
          </a:xfrm>
          <a:prstGeom prst="rect">
            <a:avLst/>
          </a:prstGeom>
        </p:spPr>
      </p:pic>
      <p:pic>
        <p:nvPicPr>
          <p:cNvPr id="25" name="그림 24" descr="148.jpg"/>
          <p:cNvPicPr>
            <a:picLocks noChangeAspect="1"/>
          </p:cNvPicPr>
          <p:nvPr/>
        </p:nvPicPr>
        <p:blipFill>
          <a:blip r:embed="rId2" cstate="print"/>
          <a:srcRect t="51052"/>
          <a:stretch>
            <a:fillRect/>
          </a:stretch>
        </p:blipFill>
        <p:spPr>
          <a:xfrm>
            <a:off x="4953000" y="2924175"/>
            <a:ext cx="4320480" cy="33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Ⅱ. </a:t>
            </a:r>
            <a:r>
              <a:rPr lang="ko-KR" altLang="en-US" dirty="0" smtClean="0"/>
              <a:t>한국교육자선교회의 목표</a:t>
            </a:r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1364601" y="1844824"/>
            <a:ext cx="7445031" cy="927248"/>
            <a:chOff x="1259632" y="1381200"/>
            <a:chExt cx="6872336" cy="927248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1723256" y="1428778"/>
              <a:ext cx="6408712" cy="832092"/>
            </a:xfrm>
            <a:prstGeom prst="roundRect">
              <a:avLst>
                <a:gd name="adj" fmla="val 21333"/>
              </a:avLst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1259632" y="1381200"/>
              <a:ext cx="927248" cy="927248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371328" y="1552437"/>
              <a:ext cx="3421351" cy="5847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ko-KR" altLang="en-US" sz="3200" b="1" dirty="0" smtClean="0">
                  <a:latin typeface="HY궁서" pitchFamily="18" charset="-127"/>
                  <a:ea typeface="HY궁서" pitchFamily="18" charset="-127"/>
                </a:rPr>
                <a:t>교육자에게 복음을</a:t>
              </a:r>
              <a:r>
                <a:rPr lang="en-US" altLang="ko-KR" sz="3200" b="1" dirty="0" smtClean="0">
                  <a:latin typeface="HY궁서" pitchFamily="18" charset="-127"/>
                  <a:ea typeface="HY궁서" pitchFamily="18" charset="-127"/>
                </a:rPr>
                <a:t>!</a:t>
              </a:r>
              <a:endParaRPr lang="ko-KR" altLang="en-US" sz="3200" b="1" dirty="0" smtClean="0">
                <a:latin typeface="HY궁서" pitchFamily="18" charset="-127"/>
                <a:ea typeface="HY궁서" pitchFamily="18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1364601" y="3326549"/>
            <a:ext cx="7445031" cy="927248"/>
            <a:chOff x="1259632" y="2521113"/>
            <a:chExt cx="6872336" cy="927248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1723256" y="2568691"/>
              <a:ext cx="6408712" cy="832092"/>
            </a:xfrm>
            <a:prstGeom prst="roundRect">
              <a:avLst>
                <a:gd name="adj" fmla="val 22925"/>
              </a:avLst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1259632" y="2521113"/>
              <a:ext cx="927248" cy="927248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직사각형 12">
              <a:hlinkClick r:id="rId2" action="ppaction://hlinksldjump"/>
            </p:cNvPr>
            <p:cNvSpPr/>
            <p:nvPr/>
          </p:nvSpPr>
          <p:spPr>
            <a:xfrm>
              <a:off x="2371328" y="2692350"/>
              <a:ext cx="2678544" cy="5847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ko-KR" altLang="en-US" sz="3200" b="1" dirty="0" smtClean="0">
                  <a:latin typeface="HY궁서" pitchFamily="18" charset="-127"/>
                  <a:ea typeface="HY궁서" pitchFamily="18" charset="-127"/>
                </a:rPr>
                <a:t>학교에 사랑을</a:t>
              </a:r>
              <a:r>
                <a:rPr lang="en-US" altLang="ko-KR" sz="3200" b="1" dirty="0" smtClean="0">
                  <a:latin typeface="HY궁서" pitchFamily="18" charset="-127"/>
                  <a:ea typeface="HY궁서" pitchFamily="18" charset="-127"/>
                </a:rPr>
                <a:t>!</a:t>
              </a:r>
              <a:endParaRPr lang="ko-KR" altLang="en-US" sz="3200" b="1" dirty="0" smtClean="0">
                <a:latin typeface="HY궁서" pitchFamily="18" charset="-127"/>
                <a:ea typeface="HY궁서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1364601" y="4734000"/>
            <a:ext cx="7445031" cy="927248"/>
            <a:chOff x="1259632" y="3661026"/>
            <a:chExt cx="6872336" cy="927248"/>
          </a:xfrm>
        </p:grpSpPr>
        <p:sp>
          <p:nvSpPr>
            <p:cNvPr id="15" name="모서리가 둥근 직사각형 14"/>
            <p:cNvSpPr/>
            <p:nvPr/>
          </p:nvSpPr>
          <p:spPr>
            <a:xfrm>
              <a:off x="1723256" y="3708604"/>
              <a:ext cx="6408712" cy="832092"/>
            </a:xfrm>
            <a:prstGeom prst="roundRect">
              <a:avLst>
                <a:gd name="adj" fmla="val 22925"/>
              </a:avLst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1259632" y="3661026"/>
              <a:ext cx="927248" cy="927248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직사각형 16">
              <a:hlinkClick r:id="rId3" action="ppaction://hlinksldjump"/>
            </p:cNvPr>
            <p:cNvSpPr/>
            <p:nvPr/>
          </p:nvSpPr>
          <p:spPr>
            <a:xfrm>
              <a:off x="2371328" y="3832263"/>
              <a:ext cx="3545645" cy="5847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ko-KR" altLang="en-US" sz="3200" b="1" dirty="0" smtClean="0">
                  <a:latin typeface="HY궁서" pitchFamily="18" charset="-127"/>
                  <a:ea typeface="HY궁서" pitchFamily="18" charset="-127"/>
                </a:rPr>
                <a:t>겨레에게 참 마음을</a:t>
              </a:r>
              <a:r>
                <a:rPr lang="en-US" altLang="ko-KR" sz="3200" b="1" dirty="0" smtClean="0">
                  <a:latin typeface="HY궁서" pitchFamily="18" charset="-127"/>
                  <a:ea typeface="HY궁서" pitchFamily="18" charset="-127"/>
                </a:rPr>
                <a:t>!</a:t>
              </a:r>
              <a:endParaRPr lang="ko-KR" altLang="en-US" sz="3200" b="1" dirty="0" smtClean="0">
                <a:latin typeface="HY궁서" pitchFamily="18" charset="-127"/>
                <a:ea typeface="HY궁서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Ⅲ. </a:t>
            </a:r>
            <a:r>
              <a:rPr lang="ko-KR" altLang="en-US" dirty="0" smtClean="0"/>
              <a:t>한국교육자선교회의 사명</a:t>
            </a:r>
            <a:endParaRPr lang="ko-KR" altLang="en-US" dirty="0"/>
          </a:p>
        </p:txBody>
      </p:sp>
      <p:sp>
        <p:nvSpPr>
          <p:cNvPr id="19" name="모서리가 접힌 도형 1"/>
          <p:cNvSpPr/>
          <p:nvPr/>
        </p:nvSpPr>
        <p:spPr>
          <a:xfrm>
            <a:off x="1352600" y="1052736"/>
            <a:ext cx="7206087" cy="7049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0" name="텍스트 상자 1"/>
          <p:cNvSpPr/>
          <p:nvPr/>
        </p:nvSpPr>
        <p:spPr>
          <a:xfrm>
            <a:off x="2942063" y="1155182"/>
            <a:ext cx="517036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예수님의 사랑으로 교육실천</a:t>
            </a:r>
            <a:endParaRPr lang="ko-KR" altLang="en-US" sz="2400" b="1" dirty="0">
              <a:solidFill>
                <a:schemeClr val="tx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21" name="모서리가 둥근 직사각형 4"/>
          <p:cNvSpPr/>
          <p:nvPr/>
        </p:nvSpPr>
        <p:spPr>
          <a:xfrm>
            <a:off x="1465033" y="1155182"/>
            <a:ext cx="1327727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latin typeface="HY울릉도M" pitchFamily="18" charset="-127"/>
                <a:ea typeface="HY울릉도M" pitchFamily="18" charset="-127"/>
              </a:rPr>
              <a:t>사명</a:t>
            </a:r>
            <a:r>
              <a:rPr lang="en-US" altLang="ko-KR" sz="2400" b="1" dirty="0" smtClean="0">
                <a:latin typeface="HY울릉도M" pitchFamily="18" charset="-127"/>
                <a:ea typeface="HY울릉도M" pitchFamily="18" charset="-127"/>
              </a:rPr>
              <a:t>1</a:t>
            </a:r>
            <a:endParaRPr lang="ko-KR" altLang="en-US" sz="2400" b="1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3" name="모서리가 접힌 도형 2"/>
          <p:cNvSpPr/>
          <p:nvPr/>
        </p:nvSpPr>
        <p:spPr>
          <a:xfrm>
            <a:off x="1352600" y="1847557"/>
            <a:ext cx="7206087" cy="7049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텍스트 상자 2"/>
          <p:cNvSpPr/>
          <p:nvPr/>
        </p:nvSpPr>
        <p:spPr>
          <a:xfrm>
            <a:off x="2942063" y="1950003"/>
            <a:ext cx="5248373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선생님</a:t>
            </a:r>
            <a:r>
              <a:rPr lang="en-US" altLang="ko-KR" sz="24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, </a:t>
            </a:r>
            <a:r>
              <a:rPr lang="ko-KR" altLang="en-US" sz="24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학생에게 복음전파</a:t>
            </a:r>
            <a:endParaRPr lang="ko-KR" altLang="en-US" sz="2400" b="1" dirty="0">
              <a:solidFill>
                <a:schemeClr val="tx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25" name="모서리가 둥근 직사각형 5"/>
          <p:cNvSpPr/>
          <p:nvPr/>
        </p:nvSpPr>
        <p:spPr>
          <a:xfrm>
            <a:off x="1465033" y="1950003"/>
            <a:ext cx="1327727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latin typeface="HY울릉도M" pitchFamily="18" charset="-127"/>
                <a:ea typeface="HY울릉도M" pitchFamily="18" charset="-127"/>
              </a:rPr>
              <a:t>사명</a:t>
            </a:r>
            <a:r>
              <a:rPr lang="en-US" altLang="ko-KR" sz="2400" b="1" dirty="0" smtClean="0">
                <a:latin typeface="HY울릉도M" pitchFamily="18" charset="-127"/>
                <a:ea typeface="HY울릉도M" pitchFamily="18" charset="-127"/>
              </a:rPr>
              <a:t>2</a:t>
            </a:r>
            <a:endParaRPr lang="ko-KR" altLang="en-US" sz="2400" b="1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7" name="모서리가 접힌 도형 3"/>
          <p:cNvSpPr/>
          <p:nvPr/>
        </p:nvSpPr>
        <p:spPr>
          <a:xfrm>
            <a:off x="1352600" y="2642378"/>
            <a:ext cx="7206087" cy="7049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8" name="텍스트 상자 3"/>
          <p:cNvSpPr/>
          <p:nvPr/>
        </p:nvSpPr>
        <p:spPr>
          <a:xfrm>
            <a:off x="2942063" y="2744824"/>
            <a:ext cx="55822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어려운 환경의 청소년 신앙 지도와 상담</a:t>
            </a:r>
            <a:endParaRPr lang="ko-KR" altLang="en-US" sz="2400" b="1" dirty="0">
              <a:solidFill>
                <a:schemeClr val="tx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29" name="모서리가 둥근 직사각형 6"/>
          <p:cNvSpPr/>
          <p:nvPr/>
        </p:nvSpPr>
        <p:spPr>
          <a:xfrm>
            <a:off x="1465033" y="2744824"/>
            <a:ext cx="1327727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latin typeface="HY울릉도M" pitchFamily="18" charset="-127"/>
                <a:ea typeface="HY울릉도M" pitchFamily="18" charset="-127"/>
              </a:rPr>
              <a:t>사명</a:t>
            </a:r>
            <a:r>
              <a:rPr lang="en-US" altLang="ko-KR" sz="2400" b="1" dirty="0" smtClean="0">
                <a:latin typeface="HY울릉도M" pitchFamily="18" charset="-127"/>
                <a:ea typeface="HY울릉도M" pitchFamily="18" charset="-127"/>
              </a:rPr>
              <a:t>3</a:t>
            </a:r>
            <a:endParaRPr lang="ko-KR" altLang="en-US" sz="2400" b="1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1" name="모서리가 접힌 도형 1"/>
          <p:cNvSpPr/>
          <p:nvPr/>
        </p:nvSpPr>
        <p:spPr>
          <a:xfrm>
            <a:off x="1352600" y="3448321"/>
            <a:ext cx="7206087" cy="7049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" name="텍스트 상자 1"/>
          <p:cNvSpPr/>
          <p:nvPr/>
        </p:nvSpPr>
        <p:spPr>
          <a:xfrm>
            <a:off x="2942063" y="3550767"/>
            <a:ext cx="517036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지도자 훈련을 위한 각종 집회</a:t>
            </a:r>
            <a:endParaRPr lang="ko-KR" altLang="en-US" sz="2400" b="1" dirty="0">
              <a:solidFill>
                <a:schemeClr val="tx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33" name="모서리가 둥근 직사각형 4"/>
          <p:cNvSpPr/>
          <p:nvPr/>
        </p:nvSpPr>
        <p:spPr>
          <a:xfrm>
            <a:off x="1465033" y="3550767"/>
            <a:ext cx="1327727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latin typeface="HY울릉도M" pitchFamily="18" charset="-127"/>
                <a:ea typeface="HY울릉도M" pitchFamily="18" charset="-127"/>
              </a:rPr>
              <a:t>사명</a:t>
            </a:r>
            <a:r>
              <a:rPr lang="en-US" altLang="ko-KR" sz="2400" b="1" dirty="0" smtClean="0">
                <a:latin typeface="HY울릉도M" pitchFamily="18" charset="-127"/>
                <a:ea typeface="HY울릉도M" pitchFamily="18" charset="-127"/>
              </a:rPr>
              <a:t>4</a:t>
            </a:r>
            <a:endParaRPr lang="ko-KR" altLang="en-US" sz="2400" b="1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5" name="모서리가 접힌 도형 2"/>
          <p:cNvSpPr/>
          <p:nvPr/>
        </p:nvSpPr>
        <p:spPr>
          <a:xfrm>
            <a:off x="1352600" y="4256997"/>
            <a:ext cx="7206087" cy="7049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6" name="텍스트 상자 2"/>
          <p:cNvSpPr/>
          <p:nvPr/>
        </p:nvSpPr>
        <p:spPr>
          <a:xfrm>
            <a:off x="2942063" y="4359443"/>
            <a:ext cx="5248373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문서 선교와 정보 교환</a:t>
            </a:r>
            <a:endParaRPr lang="ko-KR" altLang="en-US" sz="2400" b="1" dirty="0">
              <a:solidFill>
                <a:schemeClr val="tx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37" name="모서리가 둥근 직사각형 5"/>
          <p:cNvSpPr/>
          <p:nvPr/>
        </p:nvSpPr>
        <p:spPr>
          <a:xfrm>
            <a:off x="1465033" y="4359443"/>
            <a:ext cx="1327727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latin typeface="HY울릉도M" pitchFamily="18" charset="-127"/>
                <a:ea typeface="HY울릉도M" pitchFamily="18" charset="-127"/>
              </a:rPr>
              <a:t>사명</a:t>
            </a:r>
            <a:r>
              <a:rPr lang="en-US" altLang="ko-KR" sz="2400" b="1" dirty="0" smtClean="0">
                <a:latin typeface="HY울릉도M" pitchFamily="18" charset="-127"/>
                <a:ea typeface="HY울릉도M" pitchFamily="18" charset="-127"/>
              </a:rPr>
              <a:t>5</a:t>
            </a:r>
            <a:endParaRPr lang="ko-KR" altLang="en-US" sz="2400" b="1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9" name="모서리가 접힌 도형 3"/>
          <p:cNvSpPr/>
          <p:nvPr/>
        </p:nvSpPr>
        <p:spPr>
          <a:xfrm>
            <a:off x="1352600" y="5065673"/>
            <a:ext cx="7206087" cy="7049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0" name="텍스트 상자 3"/>
          <p:cNvSpPr/>
          <p:nvPr/>
        </p:nvSpPr>
        <p:spPr>
          <a:xfrm>
            <a:off x="2942063" y="5168119"/>
            <a:ext cx="558220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전도 후 교회와 연결 양육</a:t>
            </a:r>
            <a:endParaRPr lang="ko-KR" altLang="en-US" sz="2400" b="1" dirty="0">
              <a:solidFill>
                <a:schemeClr val="tx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41" name="모서리가 둥근 직사각형 6"/>
          <p:cNvSpPr/>
          <p:nvPr/>
        </p:nvSpPr>
        <p:spPr>
          <a:xfrm>
            <a:off x="1465033" y="5168119"/>
            <a:ext cx="1327727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latin typeface="HY울릉도M" pitchFamily="18" charset="-127"/>
                <a:ea typeface="HY울릉도M" pitchFamily="18" charset="-127"/>
              </a:rPr>
              <a:t>사명</a:t>
            </a:r>
            <a:r>
              <a:rPr lang="en-US" altLang="ko-KR" sz="2400" b="1" dirty="0" smtClean="0">
                <a:latin typeface="HY울릉도M" pitchFamily="18" charset="-127"/>
                <a:ea typeface="HY울릉도M" pitchFamily="18" charset="-127"/>
              </a:rPr>
              <a:t>6</a:t>
            </a:r>
            <a:endParaRPr lang="ko-KR" altLang="en-US" sz="2400" b="1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42" name="모서리가 접힌 도형 1"/>
          <p:cNvSpPr/>
          <p:nvPr/>
        </p:nvSpPr>
        <p:spPr>
          <a:xfrm>
            <a:off x="1352600" y="5861946"/>
            <a:ext cx="7206087" cy="7049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3" name="텍스트 상자 1"/>
          <p:cNvSpPr/>
          <p:nvPr/>
        </p:nvSpPr>
        <p:spPr>
          <a:xfrm>
            <a:off x="2942063" y="5936682"/>
            <a:ext cx="561662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교육개선을 위한 자료 개발</a:t>
            </a:r>
            <a:r>
              <a:rPr lang="en-US" altLang="ko-KR" sz="24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, </a:t>
            </a:r>
            <a:r>
              <a:rPr lang="ko-KR" altLang="en-US" sz="24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정보 제공</a:t>
            </a:r>
            <a:endParaRPr lang="ko-KR" altLang="en-US" sz="2400" b="1" dirty="0">
              <a:solidFill>
                <a:schemeClr val="tx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44" name="모서리가 둥근 직사각형 4"/>
          <p:cNvSpPr/>
          <p:nvPr/>
        </p:nvSpPr>
        <p:spPr>
          <a:xfrm>
            <a:off x="1465033" y="5936682"/>
            <a:ext cx="1327727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latin typeface="HY울릉도M" pitchFamily="18" charset="-127"/>
                <a:ea typeface="HY울릉도M" pitchFamily="18" charset="-127"/>
              </a:rPr>
              <a:t>사명</a:t>
            </a:r>
            <a:r>
              <a:rPr lang="en-US" altLang="ko-KR" sz="2400" b="1" dirty="0" smtClean="0">
                <a:latin typeface="HY울릉도M" pitchFamily="18" charset="-127"/>
                <a:ea typeface="HY울릉도M" pitchFamily="18" charset="-127"/>
              </a:rPr>
              <a:t>7</a:t>
            </a:r>
            <a:endParaRPr lang="ko-KR" altLang="en-US" sz="2400" b="1" dirty="0"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3" grpId="0" animBg="1"/>
      <p:bldP spid="24" grpId="0"/>
      <p:bldP spid="25" grpId="0" animBg="1"/>
      <p:bldP spid="27" grpId="0" animBg="1"/>
      <p:bldP spid="28" grpId="0"/>
      <p:bldP spid="29" grpId="0" animBg="1"/>
      <p:bldP spid="31" grpId="0" animBg="1"/>
      <p:bldP spid="32" grpId="0"/>
      <p:bldP spid="33" grpId="0" animBg="1"/>
      <p:bldP spid="35" grpId="0" animBg="1"/>
      <p:bldP spid="36" grpId="0"/>
      <p:bldP spid="37" grpId="0" animBg="1"/>
      <p:bldP spid="39" grpId="0" animBg="1"/>
      <p:bldP spid="40" grpId="0"/>
      <p:bldP spid="41" grpId="0" animBg="1"/>
      <p:bldP spid="42" grpId="0" animBg="1"/>
      <p:bldP spid="43" grpId="0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Ⅳ. </a:t>
            </a:r>
            <a:r>
              <a:rPr lang="ko-KR" altLang="en-US" dirty="0" smtClean="0"/>
              <a:t>한국교육자선교회의 </a:t>
            </a:r>
            <a:r>
              <a:rPr lang="en-US" altLang="ko-KR" dirty="0" smtClean="0"/>
              <a:t>VISION</a:t>
            </a:r>
            <a:endParaRPr lang="ko-KR" altLang="en-US" dirty="0"/>
          </a:p>
        </p:txBody>
      </p:sp>
      <p:sp>
        <p:nvSpPr>
          <p:cNvPr id="30" name="모서리가 접힌 도형 1"/>
          <p:cNvSpPr/>
          <p:nvPr/>
        </p:nvSpPr>
        <p:spPr>
          <a:xfrm>
            <a:off x="1352600" y="1268760"/>
            <a:ext cx="7200800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4" name="텍스트 상자 1"/>
          <p:cNvSpPr/>
          <p:nvPr/>
        </p:nvSpPr>
        <p:spPr>
          <a:xfrm>
            <a:off x="1568624" y="1412776"/>
            <a:ext cx="67687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믿음과 사랑으로 가득 찬 학교 만들기</a:t>
            </a:r>
            <a:endParaRPr lang="ko-KR" altLang="en-US" sz="2800" b="1" dirty="0">
              <a:solidFill>
                <a:schemeClr val="tx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45" name="모서리가 접힌 도형 1"/>
          <p:cNvSpPr/>
          <p:nvPr/>
        </p:nvSpPr>
        <p:spPr>
          <a:xfrm>
            <a:off x="1352600" y="2132856"/>
            <a:ext cx="7200800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6" name="텍스트 상자 1"/>
          <p:cNvSpPr/>
          <p:nvPr/>
        </p:nvSpPr>
        <p:spPr>
          <a:xfrm>
            <a:off x="1568624" y="2276872"/>
            <a:ext cx="67687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40</a:t>
            </a:r>
            <a:r>
              <a:rPr lang="ko-KR" altLang="en-US" sz="28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만 교육자와 </a:t>
            </a:r>
            <a:r>
              <a:rPr lang="en-US" altLang="ko-KR" sz="28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1000</a:t>
            </a:r>
            <a:r>
              <a:rPr lang="ko-KR" altLang="en-US" sz="28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만 학생의 복음화</a:t>
            </a:r>
            <a:endParaRPr lang="ko-KR" altLang="en-US" sz="2800" b="1" dirty="0">
              <a:solidFill>
                <a:schemeClr val="tx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47" name="모서리가 접힌 도형 1"/>
          <p:cNvSpPr/>
          <p:nvPr/>
        </p:nvSpPr>
        <p:spPr>
          <a:xfrm>
            <a:off x="1352600" y="2996952"/>
            <a:ext cx="7200800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8" name="텍스트 상자 1"/>
          <p:cNvSpPr/>
          <p:nvPr/>
        </p:nvSpPr>
        <p:spPr>
          <a:xfrm>
            <a:off x="1568624" y="3140968"/>
            <a:ext cx="67687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기독교 정신을 지닌 유능한 인재 키우기</a:t>
            </a:r>
            <a:endParaRPr lang="ko-KR" altLang="en-US" sz="2800" b="1" dirty="0">
              <a:solidFill>
                <a:schemeClr val="tx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49" name="모서리가 접힌 도형 1"/>
          <p:cNvSpPr/>
          <p:nvPr/>
        </p:nvSpPr>
        <p:spPr>
          <a:xfrm>
            <a:off x="1352600" y="3861048"/>
            <a:ext cx="7200800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0" name="텍스트 상자 1"/>
          <p:cNvSpPr/>
          <p:nvPr/>
        </p:nvSpPr>
        <p:spPr>
          <a:xfrm>
            <a:off x="1568624" y="4005064"/>
            <a:ext cx="67687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밝고 살기 좋은 나라 만들기</a:t>
            </a:r>
            <a:endParaRPr lang="ko-KR" altLang="en-US" sz="2800" b="1" dirty="0">
              <a:solidFill>
                <a:schemeClr val="tx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1" name="모서리가 접힌 도형 1"/>
          <p:cNvSpPr/>
          <p:nvPr/>
        </p:nvSpPr>
        <p:spPr>
          <a:xfrm>
            <a:off x="1352600" y="4739212"/>
            <a:ext cx="7200800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2" name="텍스트 상자 1"/>
          <p:cNvSpPr/>
          <p:nvPr/>
        </p:nvSpPr>
        <p:spPr>
          <a:xfrm>
            <a:off x="1568624" y="4883228"/>
            <a:ext cx="67687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HY궁서" pitchFamily="18" charset="-127"/>
                <a:ea typeface="HY궁서" pitchFamily="18" charset="-127"/>
              </a:rPr>
              <a:t>민족 복음화를 앞당기기</a:t>
            </a:r>
            <a:endParaRPr lang="ko-KR" altLang="en-US" sz="2800" b="1" dirty="0">
              <a:solidFill>
                <a:schemeClr val="tx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632520" y="5661248"/>
            <a:ext cx="8640960" cy="79208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“ 이런 꿈을 한국교육자선교회가 이루어 가겠습니다</a:t>
            </a:r>
            <a:r>
              <a:rPr lang="en-US" altLang="ko-KR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.”</a:t>
            </a:r>
            <a:endParaRPr lang="ko-KR" altLang="en-US" sz="28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7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770" decel="100000"/>
                                        <p:tgtEl>
                                          <p:spTgt spid="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0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2" dur="77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Ⅴ. </a:t>
            </a:r>
            <a:r>
              <a:rPr lang="ko-KR" altLang="en-US" dirty="0" smtClean="0"/>
              <a:t>한국교육자선교회의 주요 발자취</a:t>
            </a:r>
            <a:endParaRPr lang="ko-KR" altLang="en-US" dirty="0"/>
          </a:p>
        </p:txBody>
      </p:sp>
      <p:pic>
        <p:nvPicPr>
          <p:cNvPr id="16" name="그림 15" descr="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520" y="1268760"/>
            <a:ext cx="3528392" cy="4608512"/>
          </a:xfrm>
          <a:prstGeom prst="rect">
            <a:avLst/>
          </a:prstGeom>
        </p:spPr>
      </p:pic>
      <p:pic>
        <p:nvPicPr>
          <p:cNvPr id="17" name="그림 16" descr="1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2920" y="3861048"/>
            <a:ext cx="5040560" cy="2232248"/>
          </a:xfrm>
          <a:prstGeom prst="rect">
            <a:avLst/>
          </a:prstGeom>
        </p:spPr>
      </p:pic>
      <p:pic>
        <p:nvPicPr>
          <p:cNvPr id="18" name="그림 17" descr="1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32920" y="1268760"/>
            <a:ext cx="5040560" cy="216024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632520" y="5919476"/>
            <a:ext cx="3528392" cy="36004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spc="-250" dirty="0" smtClean="0">
                <a:solidFill>
                  <a:schemeClr val="tx1"/>
                </a:solidFill>
              </a:rPr>
              <a:t>기도하시는 </a:t>
            </a:r>
            <a:r>
              <a:rPr lang="ko-KR" altLang="en-US" sz="2000" b="1" spc="-250" dirty="0" err="1">
                <a:solidFill>
                  <a:schemeClr val="tx1"/>
                </a:solidFill>
              </a:rPr>
              <a:t>故</a:t>
            </a:r>
            <a:r>
              <a:rPr lang="ko-KR" altLang="en-US" sz="2000" b="1" spc="-250" dirty="0" err="1" smtClean="0">
                <a:solidFill>
                  <a:schemeClr val="tx1"/>
                </a:solidFill>
              </a:rPr>
              <a:t>이병호</a:t>
            </a:r>
            <a:r>
              <a:rPr lang="ko-KR" altLang="en-US" sz="2000" b="1" spc="-250" dirty="0" smtClean="0">
                <a:solidFill>
                  <a:schemeClr val="tx1"/>
                </a:solidFill>
              </a:rPr>
              <a:t> 초대 회장님</a:t>
            </a:r>
            <a:endParaRPr lang="ko-KR" altLang="en-US" sz="2000" b="1" spc="-250" dirty="0">
              <a:solidFill>
                <a:schemeClr val="tx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261056" y="3429000"/>
            <a:ext cx="5012424" cy="36004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spc="-150" dirty="0" smtClean="0">
                <a:solidFill>
                  <a:schemeClr val="tx1"/>
                </a:solidFill>
              </a:rPr>
              <a:t>방송통신대학장 </a:t>
            </a:r>
            <a:r>
              <a:rPr lang="ko-KR" altLang="en-US" sz="2000" b="1" spc="-150" dirty="0" err="1">
                <a:solidFill>
                  <a:schemeClr val="tx1"/>
                </a:solidFill>
              </a:rPr>
              <a:t>故</a:t>
            </a:r>
            <a:r>
              <a:rPr lang="ko-KR" altLang="en-US" sz="2000" b="1" spc="-150" dirty="0" err="1" smtClean="0">
                <a:solidFill>
                  <a:schemeClr val="tx1"/>
                </a:solidFill>
              </a:rPr>
              <a:t>이병호</a:t>
            </a:r>
            <a:r>
              <a:rPr lang="ko-KR" altLang="en-US" sz="2000" b="1" spc="-150" dirty="0" smtClean="0">
                <a:solidFill>
                  <a:schemeClr val="tx1"/>
                </a:solidFill>
              </a:rPr>
              <a:t> 회장님을 찾아서</a:t>
            </a:r>
            <a:endParaRPr lang="ko-KR" altLang="en-US" sz="2000" b="1" spc="-150" dirty="0">
              <a:solidFill>
                <a:schemeClr val="tx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232920" y="6093296"/>
            <a:ext cx="5012424" cy="36004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대의원 총회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Ⅴ. </a:t>
            </a:r>
            <a:r>
              <a:rPr lang="ko-KR" altLang="en-US" dirty="0" smtClean="0"/>
              <a:t>한국교육자선교회의 주요 발자취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488505" y="5777128"/>
            <a:ext cx="4375206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제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5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회 세운모임 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수양회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pic>
        <p:nvPicPr>
          <p:cNvPr id="12" name="그림 11" descr="157.jpg"/>
          <p:cNvPicPr preferRelativeResize="0">
            <a:picLocks/>
          </p:cNvPicPr>
          <p:nvPr/>
        </p:nvPicPr>
        <p:blipFill>
          <a:blip r:embed="rId2" cstate="print"/>
          <a:srcRect l="11413" t="14300" r="7476" b="11151"/>
          <a:stretch>
            <a:fillRect/>
          </a:stretch>
        </p:blipFill>
        <p:spPr>
          <a:xfrm>
            <a:off x="5023340" y="1268760"/>
            <a:ext cx="4394156" cy="4509943"/>
          </a:xfrm>
          <a:prstGeom prst="rect">
            <a:avLst/>
          </a:prstGeom>
        </p:spPr>
      </p:pic>
      <p:pic>
        <p:nvPicPr>
          <p:cNvPr id="13" name="그림 12" descr="158.jpg"/>
          <p:cNvPicPr preferRelativeResize="0">
            <a:picLocks/>
          </p:cNvPicPr>
          <p:nvPr/>
        </p:nvPicPr>
        <p:blipFill>
          <a:blip r:embed="rId3" cstate="print"/>
          <a:srcRect l="2474" t="5963"/>
          <a:stretch>
            <a:fillRect/>
          </a:stretch>
        </p:blipFill>
        <p:spPr>
          <a:xfrm>
            <a:off x="490173" y="1268760"/>
            <a:ext cx="4392488" cy="4509943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5025008" y="5777128"/>
            <a:ext cx="4375206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</a:rPr>
              <a:t>1984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10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차 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겨울연찬회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Ⅴ. </a:t>
            </a:r>
            <a:r>
              <a:rPr lang="ko-KR" altLang="en-US" dirty="0" smtClean="0"/>
              <a:t>한국교육자선교회의 주요 발자취</a:t>
            </a:r>
            <a:endParaRPr lang="ko-KR" altLang="en-US" dirty="0"/>
          </a:p>
        </p:txBody>
      </p:sp>
      <p:pic>
        <p:nvPicPr>
          <p:cNvPr id="9" name="그림 8" descr="153.jpg"/>
          <p:cNvPicPr preferRelativeResize="0">
            <a:picLocks/>
          </p:cNvPicPr>
          <p:nvPr/>
        </p:nvPicPr>
        <p:blipFill>
          <a:blip r:embed="rId2" cstate="print"/>
          <a:srcRect l="7000" r="4801" b="52746"/>
          <a:stretch>
            <a:fillRect/>
          </a:stretch>
        </p:blipFill>
        <p:spPr>
          <a:xfrm>
            <a:off x="632520" y="1268760"/>
            <a:ext cx="4320480" cy="4509943"/>
          </a:xfrm>
          <a:prstGeom prst="rect">
            <a:avLst/>
          </a:prstGeom>
        </p:spPr>
      </p:pic>
      <p:pic>
        <p:nvPicPr>
          <p:cNvPr id="10" name="그림 9" descr="153.jpg"/>
          <p:cNvPicPr preferRelativeResize="0">
            <a:picLocks/>
          </p:cNvPicPr>
          <p:nvPr/>
        </p:nvPicPr>
        <p:blipFill>
          <a:blip r:embed="rId3" cstate="print"/>
          <a:srcRect l="7000" t="56300" r="4801" b="2751"/>
          <a:stretch>
            <a:fillRect/>
          </a:stretch>
        </p:blipFill>
        <p:spPr>
          <a:xfrm>
            <a:off x="4953000" y="1268760"/>
            <a:ext cx="4320480" cy="4509943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660656" y="5772124"/>
            <a:ext cx="8612824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</a:rPr>
              <a:t>1989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년 선교회관 건립기금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억 달성 감사예배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Ⅴ. </a:t>
            </a:r>
            <a:r>
              <a:rPr lang="ko-KR" altLang="en-US" dirty="0" smtClean="0"/>
              <a:t>한국교육자선교회의 주요 발자취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646588" y="5758056"/>
            <a:ext cx="8612824" cy="504056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chemeClr val="tx1"/>
                </a:solidFill>
              </a:rPr>
              <a:t>2000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월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42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차 겨울 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연찬회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소망 수양관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)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pic>
        <p:nvPicPr>
          <p:cNvPr id="8" name="그림 7" descr="156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520" y="1254239"/>
            <a:ext cx="8640960" cy="446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7723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483</Words>
  <Application>Microsoft Office PowerPoint</Application>
  <PresentationFormat>A4 용지(210x297mm)</PresentationFormat>
  <Paragraphs>97</Paragraphs>
  <Slides>16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7" baseType="lpstr">
      <vt:lpstr>Office 테마</vt:lpstr>
      <vt:lpstr>교육하며 선교하고, 선교하며 교육하자</vt:lpstr>
      <vt:lpstr>Ⅰ. 한국교육자선교회의 태동</vt:lpstr>
      <vt:lpstr>Ⅱ. 한국교육자선교회의 목표</vt:lpstr>
      <vt:lpstr>Ⅲ. 한국교육자선교회의 사명</vt:lpstr>
      <vt:lpstr>Ⅳ. 한국교육자선교회의 VISION</vt:lpstr>
      <vt:lpstr>Ⅴ. 한국교육자선교회의 주요 발자취</vt:lpstr>
      <vt:lpstr>Ⅴ. 한국교육자선교회의 주요 발자취</vt:lpstr>
      <vt:lpstr>Ⅴ. 한국교육자선교회의 주요 발자취</vt:lpstr>
      <vt:lpstr>Ⅴ. 한국교육자선교회의 주요 발자취</vt:lpstr>
      <vt:lpstr>Ⅴ. 한국교육자선교회의 주요 발자취</vt:lpstr>
      <vt:lpstr>Ⅴ. 한국교육자선교회의 주요 발자취</vt:lpstr>
      <vt:lpstr>Ⅴ. 한국교육자선교회의 주요 발자취</vt:lpstr>
      <vt:lpstr>Ⅴ. 한국교육자선교회의 주요 발자취</vt:lpstr>
      <vt:lpstr>Ⅴ. 한국교육자선교회의 주요 발자취</vt:lpstr>
      <vt:lpstr>Ⅴ. 한국교육자선교회의 주요 발자취</vt:lpstr>
      <vt:lpstr>Ⅵ. 한국교육자선교회의 조직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PEJ</dc:creator>
  <cp:lastModifiedBy>KCEA</cp:lastModifiedBy>
  <cp:revision>52</cp:revision>
  <dcterms:created xsi:type="dcterms:W3CDTF">2011-04-23T14:06:32Z</dcterms:created>
  <dcterms:modified xsi:type="dcterms:W3CDTF">2014-01-11T08:13:48Z</dcterms:modified>
</cp:coreProperties>
</file>