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1" r:id="rId5"/>
    <p:sldId id="262" r:id="rId6"/>
    <p:sldId id="264" r:id="rId7"/>
    <p:sldId id="267" r:id="rId8"/>
    <p:sldId id="273" r:id="rId9"/>
    <p:sldId id="270" r:id="rId10"/>
    <p:sldId id="274" r:id="rId11"/>
    <p:sldId id="275" r:id="rId12"/>
    <p:sldId id="276" r:id="rId13"/>
    <p:sldId id="277" r:id="rId14"/>
    <p:sldId id="278" r:id="rId15"/>
    <p:sldId id="281" r:id="rId16"/>
    <p:sldId id="282" r:id="rId17"/>
    <p:sldId id="283" r:id="rId18"/>
    <p:sldId id="284" r:id="rId19"/>
    <p:sldId id="287" r:id="rId20"/>
    <p:sldId id="285" r:id="rId21"/>
    <p:sldId id="288" r:id="rId22"/>
    <p:sldId id="289" r:id="rId23"/>
    <p:sldId id="286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4" r:id="rId38"/>
    <p:sldId id="305" r:id="rId39"/>
    <p:sldId id="306" r:id="rId40"/>
    <p:sldId id="303" r:id="rId41"/>
    <p:sldId id="307" r:id="rId42"/>
    <p:sldId id="308" r:id="rId43"/>
    <p:sldId id="310" r:id="rId44"/>
    <p:sldId id="311" r:id="rId4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DDDD"/>
    <a:srgbClr val="EFEDED"/>
    <a:srgbClr val="2FD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50" autoAdjust="0"/>
    <p:restoredTop sz="94660"/>
  </p:normalViewPr>
  <p:slideViewPr>
    <p:cSldViewPr snapToGrid="0">
      <p:cViewPr varScale="1">
        <p:scale>
          <a:sx n="79" d="100"/>
          <a:sy n="79" d="100"/>
        </p:scale>
        <p:origin x="-9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C66D-AE38-4E93-B39C-5DE8479CB5FC}" type="datetimeFigureOut">
              <a:rPr lang="ko-KR" altLang="en-US" smtClean="0"/>
              <a:t>2017-01-10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85BD-D366-43FB-A59D-A37D76DE2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747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C66D-AE38-4E93-B39C-5DE8479CB5FC}" type="datetimeFigureOut">
              <a:rPr lang="ko-KR" altLang="en-US" smtClean="0"/>
              <a:t>2017-01-10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85BD-D366-43FB-A59D-A37D76DE2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665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C66D-AE38-4E93-B39C-5DE8479CB5FC}" type="datetimeFigureOut">
              <a:rPr lang="ko-KR" altLang="en-US" smtClean="0"/>
              <a:t>2017-01-10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85BD-D366-43FB-A59D-A37D76DE2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875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C66D-AE38-4E93-B39C-5DE8479CB5FC}" type="datetimeFigureOut">
              <a:rPr lang="ko-KR" altLang="en-US" smtClean="0"/>
              <a:t>2017-01-10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85BD-D366-43FB-A59D-A37D76DE2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213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C66D-AE38-4E93-B39C-5DE8479CB5FC}" type="datetimeFigureOut">
              <a:rPr lang="ko-KR" altLang="en-US" smtClean="0"/>
              <a:t>2017-01-10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85BD-D366-43FB-A59D-A37D76DE2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5131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C66D-AE38-4E93-B39C-5DE8479CB5FC}" type="datetimeFigureOut">
              <a:rPr lang="ko-KR" altLang="en-US" smtClean="0"/>
              <a:t>2017-01-10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85BD-D366-43FB-A59D-A37D76DE2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1832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C66D-AE38-4E93-B39C-5DE8479CB5FC}" type="datetimeFigureOut">
              <a:rPr lang="ko-KR" altLang="en-US" smtClean="0"/>
              <a:t>2017-01-10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85BD-D366-43FB-A59D-A37D76DE2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0878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C66D-AE38-4E93-B39C-5DE8479CB5FC}" type="datetimeFigureOut">
              <a:rPr lang="ko-KR" altLang="en-US" smtClean="0"/>
              <a:t>2017-01-10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85BD-D366-43FB-A59D-A37D76DE2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7644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C66D-AE38-4E93-B39C-5DE8479CB5FC}" type="datetimeFigureOut">
              <a:rPr lang="ko-KR" altLang="en-US" smtClean="0"/>
              <a:t>2017-01-10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85BD-D366-43FB-A59D-A37D76DE2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727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C66D-AE38-4E93-B39C-5DE8479CB5FC}" type="datetimeFigureOut">
              <a:rPr lang="ko-KR" altLang="en-US" smtClean="0"/>
              <a:t>2017-01-10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85BD-D366-43FB-A59D-A37D76DE2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347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C66D-AE38-4E93-B39C-5DE8479CB5FC}" type="datetimeFigureOut">
              <a:rPr lang="ko-KR" altLang="en-US" smtClean="0"/>
              <a:t>2017-01-10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85BD-D366-43FB-A59D-A37D76DE2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3469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CC66D-AE38-4E93-B39C-5DE8479CB5FC}" type="datetimeFigureOut">
              <a:rPr lang="ko-KR" altLang="en-US" smtClean="0"/>
              <a:t>2017-01-10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885BD-D366-43FB-A59D-A37D76DE2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219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-10391" y="2214830"/>
            <a:ext cx="12192000" cy="305492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7200" dirty="0" err="1" smtClean="0">
                <a:latin typeface="HY울릉도B" panose="02030600000101010101" pitchFamily="18" charset="-127"/>
                <a:ea typeface="HY울릉도B" panose="02030600000101010101" pitchFamily="18" charset="-127"/>
              </a:rPr>
              <a:t>다음</a:t>
            </a:r>
            <a:r>
              <a:rPr lang="en-US" altLang="ko-KR" sz="7200" dirty="0" smtClean="0">
                <a:latin typeface="HY울릉도B" panose="02030600000101010101" pitchFamily="18" charset="-127"/>
                <a:ea typeface="HY울릉도B" panose="02030600000101010101" pitchFamily="18" charset="-127"/>
              </a:rPr>
              <a:t> </a:t>
            </a:r>
            <a:r>
              <a:rPr lang="en-US" altLang="ko-KR" sz="7200" dirty="0" err="1" smtClean="0">
                <a:latin typeface="HY울릉도B" panose="02030600000101010101" pitchFamily="18" charset="-127"/>
                <a:ea typeface="HY울릉도B" panose="02030600000101010101" pitchFamily="18" charset="-127"/>
              </a:rPr>
              <a:t>세대</a:t>
            </a:r>
            <a:r>
              <a:rPr lang="en-US" altLang="ko-KR" sz="7200" dirty="0" smtClean="0">
                <a:latin typeface="HY울릉도B" panose="02030600000101010101" pitchFamily="18" charset="-127"/>
                <a:ea typeface="HY울릉도B" panose="02030600000101010101" pitchFamily="18" charset="-127"/>
              </a:rPr>
              <a:t> </a:t>
            </a:r>
            <a:r>
              <a:rPr lang="en-US" altLang="ko-KR" sz="7200" dirty="0" smtClean="0">
                <a:latin typeface="HY울릉도B" panose="02030600000101010101" pitchFamily="18" charset="-127"/>
                <a:ea typeface="HY울릉도B" panose="02030600000101010101" pitchFamily="18" charset="-127"/>
              </a:rPr>
              <a:t/>
            </a:r>
            <a:br>
              <a:rPr lang="en-US" altLang="ko-KR" sz="7200" dirty="0" smtClean="0">
                <a:latin typeface="HY울릉도B" panose="02030600000101010101" pitchFamily="18" charset="-127"/>
                <a:ea typeface="HY울릉도B" panose="02030600000101010101" pitchFamily="18" charset="-127"/>
              </a:rPr>
            </a:br>
            <a:r>
              <a:rPr lang="en-US" altLang="ko-KR" sz="7200" dirty="0" smtClean="0">
                <a:latin typeface="HY울릉도B" panose="02030600000101010101" pitchFamily="18" charset="-127"/>
                <a:ea typeface="HY울릉도B" panose="02030600000101010101" pitchFamily="18" charset="-127"/>
              </a:rPr>
              <a:t>어</a:t>
            </a:r>
            <a:r>
              <a:rPr lang="ko-KR" altLang="en-US" sz="7200" dirty="0" err="1" smtClean="0">
                <a:latin typeface="HY울릉도B" panose="02030600000101010101" pitchFamily="18" charset="-127"/>
                <a:ea typeface="HY울릉도B" panose="02030600000101010101" pitchFamily="18" charset="-127"/>
              </a:rPr>
              <a:t>떻</a:t>
            </a:r>
            <a:r>
              <a:rPr lang="en-US" altLang="ko-KR" sz="7200" dirty="0" smtClean="0">
                <a:latin typeface="HY울릉도B" panose="02030600000101010101" pitchFamily="18" charset="-127"/>
                <a:ea typeface="HY울릉도B" panose="02030600000101010101" pitchFamily="18" charset="-127"/>
              </a:rPr>
              <a:t>게 </a:t>
            </a:r>
            <a:r>
              <a:rPr lang="en-US" altLang="ko-KR" sz="7200" dirty="0" err="1" smtClean="0">
                <a:latin typeface="HY울릉도B" panose="02030600000101010101" pitchFamily="18" charset="-127"/>
                <a:ea typeface="HY울릉도B" panose="02030600000101010101" pitchFamily="18" charset="-127"/>
              </a:rPr>
              <a:t>일으킬</a:t>
            </a:r>
            <a:r>
              <a:rPr lang="en-US" altLang="ko-KR" sz="7200" dirty="0" smtClean="0">
                <a:latin typeface="HY울릉도B" panose="02030600000101010101" pitchFamily="18" charset="-127"/>
                <a:ea typeface="HY울릉도B" panose="02030600000101010101" pitchFamily="18" charset="-127"/>
              </a:rPr>
              <a:t> </a:t>
            </a:r>
            <a:r>
              <a:rPr lang="en-US" altLang="ko-KR" sz="7200" dirty="0" err="1" smtClean="0">
                <a:latin typeface="HY울릉도B" panose="02030600000101010101" pitchFamily="18" charset="-127"/>
                <a:ea typeface="HY울릉도B" panose="02030600000101010101" pitchFamily="18" charset="-127"/>
              </a:rPr>
              <a:t>것인가</a:t>
            </a:r>
            <a:r>
              <a:rPr lang="en-US" altLang="ko-KR" sz="7200" dirty="0" smtClean="0">
                <a:latin typeface="HY울릉도B" panose="02030600000101010101" pitchFamily="18" charset="-127"/>
                <a:ea typeface="HY울릉도B" panose="02030600000101010101" pitchFamily="18" charset="-127"/>
              </a:rPr>
              <a:t>?</a:t>
            </a:r>
            <a:endParaRPr lang="ko-KR" altLang="en-US" sz="7200" dirty="0">
              <a:latin typeface="HY울릉도B" panose="02030600000101010101" pitchFamily="18" charset="-127"/>
              <a:ea typeface="HY울릉도B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1215736"/>
          </a:xfrm>
        </p:spPr>
        <p:txBody>
          <a:bodyPr>
            <a:normAutofit fontScale="92500"/>
          </a:bodyPr>
          <a:lstStyle/>
          <a:p>
            <a:endParaRPr lang="en-US" altLang="ko-KR" sz="1800" dirty="0" smtClean="0">
              <a:solidFill>
                <a:schemeClr val="bg1"/>
              </a:solidFill>
            </a:endParaRPr>
          </a:p>
          <a:p>
            <a:r>
              <a:rPr lang="ko-KR" altLang="en-US" sz="3200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다음세대 </a:t>
            </a:r>
            <a:r>
              <a:rPr lang="ko-KR" altLang="en-US" sz="3200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교육의 기초 </a:t>
            </a:r>
            <a:r>
              <a:rPr lang="ko-KR" altLang="en-US" sz="3200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  </a:t>
            </a:r>
            <a:r>
              <a:rPr lang="ko-KR" altLang="en-US" sz="3200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                      </a:t>
            </a:r>
            <a:r>
              <a:rPr lang="en-US" altLang="ko-KR" sz="3200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[</a:t>
            </a:r>
            <a:r>
              <a:rPr lang="ko-KR" altLang="en-US" sz="3200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청계중앙교회 이윤동 목사</a:t>
            </a:r>
            <a:r>
              <a:rPr lang="en-US" altLang="ko-KR" sz="3200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]</a:t>
            </a:r>
            <a:endParaRPr lang="ko-KR" altLang="en-US" sz="3200" dirty="0">
              <a:solidFill>
                <a:schemeClr val="bg1"/>
              </a:solidFill>
              <a:latin typeface="HY동녘M" panose="02030600000101010101" pitchFamily="18" charset="-127"/>
              <a:ea typeface="HY동녘M" panose="02030600000101010101" pitchFamily="18" charset="-127"/>
            </a:endParaRPr>
          </a:p>
          <a:p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892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</a:t>
            </a:r>
            <a:r>
              <a:rPr lang="ko-KR" altLang="en-US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나는 도대체 어떤 사람인가</a:t>
            </a:r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?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634349"/>
          </a:xfrm>
          <a:solidFill>
            <a:srgbClr val="DEDDDD"/>
          </a:solidFill>
        </p:spPr>
        <p:txBody>
          <a:bodyPr>
            <a:normAutofit fontScale="85000" lnSpcReduction="10000"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8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8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나의 정체성은</a:t>
            </a:r>
            <a:r>
              <a:rPr lang="en-US" altLang="ko-KR" sz="38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r>
              <a:rPr lang="ko-KR" altLang="en-US" sz="38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endParaRPr lang="en-US" altLang="ko-KR" sz="38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8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•</a:t>
            </a:r>
            <a:r>
              <a:rPr lang="en-US" altLang="ko-KR" sz="38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800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‘</a:t>
            </a:r>
            <a:r>
              <a:rPr lang="ko-KR" altLang="en-US" sz="3800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나는 </a:t>
            </a:r>
            <a:r>
              <a:rPr lang="ko-KR" altLang="en-US" sz="3800" u="sng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형상</a:t>
            </a:r>
            <a:r>
              <a:rPr lang="ko-KR" altLang="en-US" sz="3800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대로 지음 받은 아들이다</a:t>
            </a:r>
            <a:r>
              <a:rPr lang="en-US" altLang="ko-KR" sz="3800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  <a:r>
              <a:rPr lang="ko-KR" altLang="en-US" sz="3800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딸이다</a:t>
            </a:r>
            <a:r>
              <a:rPr lang="en-US" altLang="ko-KR" sz="3800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.’</a:t>
            </a: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10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8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하나님의 형상이란</a:t>
            </a:r>
            <a:r>
              <a:rPr lang="en-US" altLang="ko-KR" sz="38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  <a:r>
              <a:rPr lang="en-US" altLang="ko-KR" sz="3600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 </a:t>
            </a:r>
            <a:r>
              <a:rPr lang="ko-KR" altLang="en-US" sz="3600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</a:t>
            </a:r>
            <a:r>
              <a:rPr lang="ko-KR" altLang="en-US" sz="3600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</a:t>
            </a:r>
            <a:r>
              <a:rPr lang="en-US" altLang="ko-KR" sz="3600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600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생각</a:t>
            </a:r>
            <a:r>
              <a:rPr lang="en-US" altLang="ko-KR" sz="3600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600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지혜</a:t>
            </a:r>
            <a:r>
              <a:rPr lang="en-US" altLang="ko-KR" sz="3600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600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능력 등 모든 </a:t>
            </a:r>
            <a:r>
              <a:rPr lang="ko-KR" altLang="en-US" sz="3600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것이 우리에게 들어온 것</a:t>
            </a:r>
            <a:endParaRPr lang="en-US" altLang="ko-KR" sz="3600" spc="-15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3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33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창 </a:t>
            </a:r>
            <a:r>
              <a:rPr lang="en-US" altLang="ko-KR" sz="33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1:26,27</a:t>
            </a:r>
            <a:r>
              <a:rPr lang="en-US" altLang="ko-KR" sz="33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 </a:t>
            </a:r>
            <a:r>
              <a:rPr lang="en-US" altLang="ko-KR" sz="3300" b="1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“</a:t>
            </a:r>
            <a:r>
              <a:rPr lang="ko-KR" altLang="en-US" sz="3300" b="1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하나님이 </a:t>
            </a:r>
            <a:r>
              <a:rPr lang="ko-KR" altLang="en-US" sz="3300" b="1" dirty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이르시되 우리의 형상을 따라 우리의 모양대로 우리가 사람을 만들고 그들로 </a:t>
            </a:r>
            <a:r>
              <a:rPr lang="en-US" altLang="ko-KR" sz="3300" b="1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… </a:t>
            </a:r>
            <a:r>
              <a:rPr lang="ko-KR" altLang="en-US" sz="3300" b="1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모든 </a:t>
            </a:r>
            <a:r>
              <a:rPr lang="ko-KR" altLang="en-US" sz="3300" b="1" dirty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것을 다스리게 하자 </a:t>
            </a:r>
            <a:r>
              <a:rPr lang="ko-KR" altLang="en-US" sz="3300" b="1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하시고 하나님이 </a:t>
            </a:r>
            <a:r>
              <a:rPr lang="ko-KR" altLang="en-US" sz="3300" b="1" dirty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자기 형상 곧 하나님의 형상대로 사람을 창조하시되 </a:t>
            </a:r>
            <a:r>
              <a:rPr lang="en-US" altLang="ko-KR" sz="3300" b="1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…”</a:t>
            </a:r>
            <a:endParaRPr lang="en-US" altLang="ko-KR" sz="3300" b="1" dirty="0">
              <a:latin typeface="나눔고딕 ExtraBold" panose="020D0904000000000000" pitchFamily="50" charset="-127"/>
              <a:ea typeface="문체부 쓰기 정체" panose="02030609000101010101" pitchFamily="17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69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나는 도대체 어떤 사람인가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?</a:t>
            </a:r>
            <a:endParaRPr lang="ko-KR" altLang="en-US" dirty="0">
              <a:solidFill>
                <a:schemeClr val="bg1"/>
              </a:solidFill>
              <a:latin typeface="HY동녘M" panose="02030600000101010101" pitchFamily="18" charset="-127"/>
              <a:ea typeface="HY동녘M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796154" cy="4634349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사람만이 하나님을 닮게 만드셨습니다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38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38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6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36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사람은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다른 피조물과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차별되어 창조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b="1" spc="-1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3600" spc="-15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 </a:t>
            </a:r>
            <a:r>
              <a:rPr lang="ko-KR" altLang="en-US" sz="3200" b="1" spc="-1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사람은 </a:t>
            </a: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하나님을 닮게 창조된 하나님의 자녀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spc="-150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동역자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관리자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en-US" altLang="ko-KR" sz="3200" spc="-15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38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32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0657" y="2556165"/>
            <a:ext cx="10226841" cy="1200329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하나님과 그의 아들 예수 그리스도와 </a:t>
            </a:r>
            <a:endParaRPr lang="en-US" altLang="ko-KR" sz="36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/>
            <a:r>
              <a:rPr lang="ko-KR" altLang="en-US" sz="36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사귐이 있게 하기 위함</a:t>
            </a:r>
            <a:endParaRPr lang="ko-KR" altLang="en-US" sz="36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540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아담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하나님의 품을 떠나다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HY동녘M" panose="02030600000101010101" pitchFamily="18" charset="-127"/>
              <a:ea typeface="HY동녘M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737090" cy="4634349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우리는 이 땅에 살면서 많은 언약을 맺고 살아갑니다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3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인류 최초의 언약은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하나님과 아담 사이에 에덴동산에서 이루어집니다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이 최초에 맺어진 언약은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000" b="1" spc="-150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‘</a:t>
            </a:r>
            <a:r>
              <a:rPr lang="ko-KR" altLang="en-US" sz="3000" b="1" spc="-150" dirty="0" smtClean="0">
                <a:latin typeface="a시네마M" panose="02020600000000000000" pitchFamily="18" charset="-127"/>
                <a:ea typeface="문체부 쓰기 정체" panose="02030609000101010101" pitchFamily="17" charset="-127"/>
              </a:rPr>
              <a:t>선악을 알게 하는 나무의 열매는 먹지 말라</a:t>
            </a:r>
            <a:r>
              <a:rPr lang="en-US" altLang="ko-KR" sz="3000" b="1" spc="-150" dirty="0" smtClean="0">
                <a:latin typeface="a시네마M" panose="02020600000000000000" pitchFamily="18" charset="-127"/>
                <a:ea typeface="문체부 쓰기 정체" panose="02030609000101010101" pitchFamily="17" charset="-127"/>
              </a:rPr>
              <a:t>, </a:t>
            </a:r>
            <a:r>
              <a:rPr lang="ko-KR" altLang="en-US" sz="3000" b="1" spc="-150" dirty="0" smtClean="0">
                <a:latin typeface="a시네마M" panose="02020600000000000000" pitchFamily="18" charset="-127"/>
                <a:ea typeface="문체부 쓰기 정체" panose="02030609000101010101" pitchFamily="17" charset="-127"/>
              </a:rPr>
              <a:t>먹으면 반드시 죽는다</a:t>
            </a:r>
            <a:r>
              <a:rPr lang="en-US" altLang="ko-KR" sz="3000" b="1" spc="-150" dirty="0" smtClean="0">
                <a:latin typeface="a시네마M" panose="02020600000000000000" pitchFamily="18" charset="-127"/>
                <a:ea typeface="문체부 쓰기 정체" panose="02030609000101010101" pitchFamily="17" charset="-127"/>
              </a:rPr>
              <a:t>.</a:t>
            </a:r>
            <a:r>
              <a:rPr lang="en-US" altLang="ko-KR" sz="3000" b="1" spc="-150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’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는</a:t>
            </a: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매우 엄한 명령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이었습니다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559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아담</a:t>
            </a:r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, </a:t>
            </a:r>
            <a:r>
              <a:rPr lang="ko-KR" altLang="en-US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하나님의 품을 떠나다</a:t>
            </a:r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634349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선악과를 동산 중앙에 놓으신 이유는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 </a:t>
            </a:r>
            <a:endParaRPr lang="en-US" altLang="ko-KR" sz="32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되심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을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기억하고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잊지 않고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확인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할 수 있도록 </a:t>
            </a:r>
            <a:endParaRPr lang="en-US" altLang="ko-KR" sz="32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잘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보이는 곳에 세워두셨다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32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10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선악과의 역할</a:t>
            </a:r>
            <a:endParaRPr lang="en-US" altLang="ko-KR" sz="32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에덴의 소유권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이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하나님께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있다는 선언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선악의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기준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이 내가 아닌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하나님께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있다는 것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3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32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0468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아담</a:t>
            </a:r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, </a:t>
            </a:r>
            <a:r>
              <a:rPr lang="ko-KR" altLang="en-US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하나님의 품을 떠나다</a:t>
            </a:r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634349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선악과는 하나님과의 관계 유지를 위한 마지막 경계선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200" b="1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하나님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께서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32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아담에게</a:t>
            </a:r>
            <a:r>
              <a:rPr lang="en-US" altLang="ko-KR" sz="3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3200" b="1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선악과의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32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실과를</a:t>
            </a:r>
            <a:r>
              <a:rPr lang="en-US" altLang="ko-KR" sz="3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32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먹지</a:t>
            </a:r>
            <a:r>
              <a:rPr lang="en-US" altLang="ko-KR" sz="3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3200" b="1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못하게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한 이유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첫 번째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에덴과 이 땅의 소유권은 하나님께 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두 번째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선악의 기준은 오직 하나님에게서 나와야 한다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 번째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하나님과의 관계유지를 위한 마지막 경계선이다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1" y="5392883"/>
            <a:ext cx="10598726" cy="646331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주었지만 실제의 소유자는 하나님</a:t>
            </a:r>
            <a:endParaRPr lang="ko-KR" altLang="en-US" sz="36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070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아담</a:t>
            </a:r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, </a:t>
            </a:r>
            <a:r>
              <a:rPr lang="ko-KR" altLang="en-US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하나님의 품을 떠나다</a:t>
            </a:r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634349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뱀의 유혹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선악과를 먹으면  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“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하나님과 같아진다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.”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아담의 갈등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하나님의 명령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사탄의 명령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3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창 </a:t>
            </a:r>
            <a:r>
              <a:rPr lang="en-US" altLang="ko-KR" sz="3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3:6) 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“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… 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여자가 </a:t>
            </a:r>
            <a:r>
              <a:rPr lang="ko-KR" altLang="en-US" sz="3000" b="1" dirty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그 열매를 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따먹고 </a:t>
            </a:r>
            <a:endParaRPr lang="en-US" altLang="ko-KR" sz="3000" b="1" dirty="0" smtClean="0">
              <a:latin typeface="나눔고딕" panose="020D0604000000000000" pitchFamily="50" charset="-127"/>
              <a:ea typeface="문체부 쓰기 정체" panose="02030609000101010101" pitchFamily="17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 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             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자기와 </a:t>
            </a:r>
            <a:r>
              <a:rPr lang="ko-KR" altLang="en-US" sz="3000" b="1" dirty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함께 있는 남편에게도 주매 그도 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먹은 지라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.”</a:t>
            </a:r>
            <a:endParaRPr lang="en-US" altLang="ko-KR" sz="3000" b="1" dirty="0" smtClean="0">
              <a:latin typeface="나눔고딕" panose="020D0604000000000000" pitchFamily="50" charset="-127"/>
              <a:ea typeface="문체부 쓰기 정체" panose="02030609000101010101" pitchFamily="17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스스로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왕이 되려고 하나님의 곁을 떠난 독립선언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하나님을 에덴동산에서 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쫓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 버린 사건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377079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아담</a:t>
            </a:r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, </a:t>
            </a:r>
            <a:r>
              <a:rPr lang="ko-KR" altLang="en-US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하나님의 품을 떠나다</a:t>
            </a:r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634349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altLang="ko-KR" sz="8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buNone/>
            </a:pP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여러분도 아담</a:t>
            </a: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사람</a:t>
            </a: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입니다</a:t>
            </a: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  <a:endParaRPr lang="en-US" altLang="ko-KR" sz="32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buNone/>
            </a:pP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지금 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여러분은 동일한 뱀의 유혹을 받고 있습니다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buNone/>
            </a:pPr>
            <a:endParaRPr lang="ko-KR" altLang="en-US" sz="3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24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buNone/>
            </a:pP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에덴의 </a:t>
            </a:r>
            <a:r>
              <a:rPr lang="ko-KR" altLang="en-US" sz="3200" b="1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샬롬을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유지하지 못하고 내가 왕의 자리에 올라갈 때</a:t>
            </a:r>
            <a:endParaRPr lang="en-US" altLang="ko-KR" sz="32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buNone/>
            </a:pP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모든 것이 틀어지게 됩니다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1" y="5354601"/>
            <a:ext cx="10598726" cy="646331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소유권자가 아닌 청지기로서의 삶</a:t>
            </a:r>
            <a:endParaRPr lang="ko-KR" altLang="en-US" sz="36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1" y="3119531"/>
            <a:ext cx="10598726" cy="646331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선악과의 문제는 왕권의 문제</a:t>
            </a:r>
            <a:endParaRPr lang="ko-KR" altLang="en-US" sz="36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480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두려워하여 숨었나이다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HY동녘M" panose="02030600000101010101" pitchFamily="18" charset="-127"/>
              <a:ea typeface="HY동녘M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634349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20000"/>
              </a:lnSpc>
              <a:buNone/>
            </a:pPr>
            <a:endParaRPr lang="en-US" altLang="ko-KR" sz="7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하나님도 우리 아버지와 같은 분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죄를 지은 후 무화과 나뭇잎으로 옷을 지어 입은 이유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특정부위가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아닌 죄지은 자신을 가리기 위해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낯을 피하여 두려워하여 숨어버렸다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옷을 만들어서 입었는데</a:t>
            </a:r>
            <a:r>
              <a:rPr lang="en-US" altLang="ko-KR" sz="24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(7</a:t>
            </a:r>
            <a:r>
              <a:rPr lang="ko-KR" altLang="en-US" sz="24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절</a:t>
            </a:r>
            <a:r>
              <a:rPr lang="en-US" altLang="ko-KR" sz="24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r>
              <a:rPr lang="ko-KR" altLang="en-US" sz="24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왜 벗었다고</a:t>
            </a:r>
            <a:r>
              <a:rPr lang="en-US" altLang="ko-KR" sz="24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(10</a:t>
            </a:r>
            <a:r>
              <a:rPr lang="ko-KR" altLang="en-US" sz="24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절</a:t>
            </a:r>
            <a:r>
              <a:rPr lang="en-US" altLang="ko-KR" sz="24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r>
              <a:rPr lang="ko-KR" altLang="en-US" sz="24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할까요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죄는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옷으로 가려지는 것이 아니라는 것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506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“</a:t>
            </a:r>
            <a:r>
              <a:rPr lang="ko-KR" altLang="en-US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두려워하여 숨었나이다</a:t>
            </a:r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634349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6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하나님이 먼저 찾아오셨다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          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그리고 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아담의 이름을 불러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주셨다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  <a:endParaRPr lang="ko-KR" altLang="en-US" sz="36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1" y="3479011"/>
            <a:ext cx="10598726" cy="1754326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36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‘</a:t>
            </a:r>
            <a:r>
              <a:rPr lang="ko-KR" altLang="en-US" sz="36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아담아</a:t>
            </a:r>
            <a:r>
              <a:rPr lang="en-US" altLang="ko-KR" sz="36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6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네가 어디 있느냐</a:t>
            </a:r>
            <a:r>
              <a:rPr lang="en-US" altLang="ko-KR" sz="36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?’</a:t>
            </a:r>
            <a:r>
              <a:rPr lang="ko-KR" altLang="en-US" sz="36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endParaRPr lang="en-US" altLang="ko-KR" sz="36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/>
            <a:r>
              <a:rPr lang="en-US" altLang="ko-KR" sz="36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  <a:r>
              <a:rPr lang="ko-KR" altLang="en-US" sz="36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시대를 초월하여 잃어버린 아들을 향해 </a:t>
            </a:r>
            <a:endParaRPr lang="en-US" altLang="ko-KR" sz="36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/>
            <a:r>
              <a:rPr lang="en-US" altLang="ko-KR" sz="36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6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6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외치시는 하나님의 </a:t>
            </a:r>
            <a:r>
              <a:rPr lang="ko-KR" altLang="en-US" sz="36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음성</a:t>
            </a:r>
          </a:p>
        </p:txBody>
      </p:sp>
    </p:spTree>
    <p:extLst>
      <p:ext uri="{BB962C8B-B14F-4D97-AF65-F5344CB8AC3E}">
        <p14:creationId xmlns:p14="http://schemas.microsoft.com/office/powerpoint/2010/main" val="417610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“</a:t>
            </a:r>
            <a:r>
              <a:rPr lang="ko-KR" altLang="en-US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두려워하여 숨었나이다</a:t>
            </a:r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634349"/>
          </a:xfrm>
          <a:solidFill>
            <a:srgbClr val="DEDDDD"/>
          </a:solidFill>
        </p:spPr>
        <p:txBody>
          <a:bodyPr>
            <a:normAutofit fontScale="85000" lnSpcReduction="10000"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5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</a:t>
            </a:r>
            <a:r>
              <a:rPr lang="ko-KR" altLang="en-US" sz="35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숨어버린 아담에게 하나님은 </a:t>
            </a:r>
            <a:r>
              <a:rPr lang="ko-KR" altLang="en-US" sz="35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가죽옷을 지어 입혀 </a:t>
            </a:r>
            <a:r>
              <a:rPr lang="ko-KR" altLang="en-US" sz="35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주셨다</a:t>
            </a:r>
            <a:r>
              <a:rPr lang="en-US" altLang="ko-KR" sz="35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5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아담과 하와의 수치를 </a:t>
            </a:r>
            <a:r>
              <a:rPr lang="ko-KR" altLang="en-US" sz="35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가리기 위해 </a:t>
            </a:r>
            <a:r>
              <a:rPr lang="ko-KR" altLang="en-US" sz="35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동물이 </a:t>
            </a:r>
            <a:r>
              <a:rPr lang="ko-KR" altLang="en-US" sz="35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죽어야 했다</a:t>
            </a:r>
            <a:r>
              <a:rPr lang="en-US" altLang="ko-KR" sz="35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  <a:endParaRPr lang="en-US" altLang="ko-KR" sz="35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5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동물의 </a:t>
            </a:r>
            <a:r>
              <a:rPr lang="ko-KR" altLang="en-US" sz="35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무고한 희생으로 인간의 수치를 가려준 </a:t>
            </a:r>
            <a:r>
              <a:rPr lang="ko-KR" altLang="en-US" sz="35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것</a:t>
            </a:r>
            <a:r>
              <a:rPr lang="en-US" altLang="ko-KR" sz="35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 fontAlgn="base">
              <a:buNone/>
            </a:pPr>
            <a:endParaRPr lang="en-US" altLang="ko-KR" sz="6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8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▶ </a:t>
            </a:r>
            <a:r>
              <a:rPr lang="en-US" altLang="ko-KR" sz="38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38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요 </a:t>
            </a:r>
            <a:r>
              <a:rPr lang="en-US" altLang="ko-KR" sz="38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1:29</a:t>
            </a:r>
            <a:r>
              <a:rPr lang="en-US" altLang="ko-KR" sz="38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) “</a:t>
            </a:r>
            <a:r>
              <a:rPr lang="ko-KR" altLang="en-US" sz="38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이튿날 </a:t>
            </a:r>
            <a:r>
              <a:rPr lang="ko-KR" altLang="en-US" sz="3800" b="1" dirty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요한이 예수께서 자기에게 나아오심을 </a:t>
            </a:r>
            <a:r>
              <a:rPr lang="ko-KR" altLang="en-US" sz="3800" b="1" spc="-150" dirty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보고 이르되 보라 세상 죄를 지고 가는 하나님의 어린 </a:t>
            </a:r>
            <a:r>
              <a:rPr lang="ko-KR" altLang="en-US" sz="3800" b="1" spc="-150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양이로다</a:t>
            </a:r>
            <a:r>
              <a:rPr lang="en-US" altLang="ko-KR" sz="3800" b="1" spc="-150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”</a:t>
            </a:r>
            <a:endParaRPr lang="ko-KR" altLang="en-US" sz="3800" b="1" spc="-150" dirty="0">
              <a:latin typeface="나눔고딕" panose="020D0604000000000000" pitchFamily="50" charset="-127"/>
              <a:ea typeface="문체부 쓰기 정체" panose="02030609000101010101" pitchFamily="17" charset="-127"/>
            </a:endParaRPr>
          </a:p>
          <a:p>
            <a:pPr marL="0" indent="0" fontAlgn="base">
              <a:lnSpc>
                <a:spcPct val="110000"/>
              </a:lnSpc>
              <a:buNone/>
            </a:pPr>
            <a:r>
              <a:rPr lang="en-US" altLang="ko-KR" sz="4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8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</a:t>
            </a:r>
            <a:r>
              <a:rPr lang="ko-KR" altLang="en-US" sz="38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그리스도는 자신의 가죽을 벗기셔서 </a:t>
            </a:r>
            <a:r>
              <a:rPr lang="ko-KR" altLang="en-US" sz="38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우리의 </a:t>
            </a:r>
            <a:r>
              <a:rPr lang="ko-KR" altLang="en-US" sz="38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수치를 </a:t>
            </a:r>
            <a:endParaRPr lang="en-US" altLang="ko-KR" sz="38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10000"/>
              </a:lnSpc>
              <a:buNone/>
            </a:pPr>
            <a:r>
              <a:rPr lang="en-US" altLang="ko-KR" sz="38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8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 </a:t>
            </a:r>
            <a:r>
              <a:rPr lang="ko-KR" altLang="en-US" sz="38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가려 주셨다</a:t>
            </a:r>
            <a:r>
              <a:rPr lang="en-US" altLang="ko-KR" sz="38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810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6" y="166254"/>
            <a:ext cx="10515600" cy="859415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목차</a:t>
            </a:r>
            <a:endParaRPr lang="ko-KR" altLang="en-US" dirty="0">
              <a:solidFill>
                <a:schemeClr val="bg1"/>
              </a:solidFill>
              <a:latin typeface="HY동녘M" panose="02030600000101010101" pitchFamily="18" charset="-127"/>
              <a:ea typeface="HY동녘M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527464"/>
            <a:ext cx="10370127" cy="5122718"/>
          </a:xfrm>
          <a:solidFill>
            <a:srgbClr val="DEDDDD"/>
          </a:solidFill>
        </p:spPr>
        <p:txBody>
          <a:bodyPr>
            <a:normAutofit fontScale="92500" lnSpcReduction="20000"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▹ 들어가는 말</a:t>
            </a:r>
            <a:endParaRPr lang="en-US" altLang="ko-KR" sz="30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▹</a:t>
            </a: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무엇이 인간교육의 시작이 되어야 하는가</a:t>
            </a: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▹</a:t>
            </a: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나는 도대체 어떤 사람인가</a:t>
            </a: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▹</a:t>
            </a: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아담</a:t>
            </a: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 품을 떠나다</a:t>
            </a: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▹</a:t>
            </a: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두려워하여 숨었나이다</a:t>
            </a: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▹ 하나님이 세상을 이처럼 사랑하사</a:t>
            </a:r>
            <a:endParaRPr lang="en-US" altLang="ko-KR" sz="30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▹ 하나님은 아담이 돌아오기를 원하십니다</a:t>
            </a: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▹ 하나님의 사랑에서 끊을 수 </a:t>
            </a:r>
            <a:r>
              <a:rPr lang="ko-KR" altLang="en-US" sz="3000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없느니라</a:t>
            </a: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▹ 자라나야 합니다</a:t>
            </a: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901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“</a:t>
            </a:r>
            <a:r>
              <a:rPr lang="ko-KR" altLang="en-US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두려워하여 숨었나이다</a:t>
            </a:r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634349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여러분이 만나는 하나님은 어떤 분이십니까</a:t>
            </a: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 </a:t>
            </a:r>
            <a:endParaRPr lang="en-US" altLang="ko-KR" sz="32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buNone/>
            </a:pP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이것을 그림으로 그리면 너무나 비참합니다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buNone/>
            </a:pP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3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창 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3:23,24</a:t>
            </a:r>
            <a:r>
              <a:rPr lang="en-US" altLang="ko-KR" sz="3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“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여호와 </a:t>
            </a:r>
            <a:r>
              <a:rPr lang="ko-KR" altLang="en-US" sz="3200" b="1" dirty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하나님이 에덴 동산에서 그를 내보내어 그의 근원이 된 땅을 갈게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하시니라 이같이 </a:t>
            </a:r>
            <a:r>
              <a:rPr lang="ko-KR" altLang="en-US" sz="3200" b="1" dirty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하나님이 그 사람을 쫓아내시고 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…”</a:t>
            </a:r>
            <a:endParaRPr lang="ko-KR" altLang="en-US" sz="3200" b="1" dirty="0">
              <a:latin typeface="나눔고딕" panose="020D0604000000000000" pitchFamily="50" charset="-127"/>
              <a:ea typeface="문체부 쓰기 정체" panose="02030609000101010101" pitchFamily="17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1" y="4742317"/>
            <a:ext cx="10598726" cy="1200329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sz="36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하나님께서 창조하신 인생의 의미를 </a:t>
            </a:r>
            <a:endParaRPr lang="en-US" altLang="ko-KR" sz="36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 fontAlgn="base"/>
            <a:r>
              <a:rPr lang="ko-KR" altLang="en-US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완전히 </a:t>
            </a:r>
            <a:r>
              <a:rPr lang="ko-KR" altLang="en-US" sz="36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잃어버린 가치 없는 인생</a:t>
            </a:r>
            <a:endParaRPr lang="ko-KR" altLang="en-US" sz="36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923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“</a:t>
            </a:r>
            <a:r>
              <a:rPr lang="ko-KR" altLang="en-US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두려워하여 숨었나이다</a:t>
            </a:r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634349"/>
          </a:xfrm>
          <a:solidFill>
            <a:srgbClr val="DEDDDD"/>
          </a:solidFill>
        </p:spPr>
        <p:txBody>
          <a:bodyPr>
            <a:normAutofit fontScale="92500" lnSpcReduction="20000"/>
          </a:bodyPr>
          <a:lstStyle/>
          <a:p>
            <a:pPr marL="0" indent="0" fontAlgn="base">
              <a:lnSpc>
                <a:spcPct val="110000"/>
              </a:lnSpc>
              <a:buNone/>
            </a:pPr>
            <a:r>
              <a:rPr lang="ko-KR" altLang="en-US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지금까지 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우리는 죄로 인하여 아담과 온 인류에게 임한 저주에 </a:t>
            </a:r>
            <a:endParaRPr lang="en-US" altLang="ko-KR" sz="32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10000"/>
              </a:lnSpc>
              <a:buNone/>
            </a:pP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대해서 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살펴보았습니다</a:t>
            </a: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</a:p>
          <a:p>
            <a:pPr marL="0" indent="0" fontAlgn="base">
              <a:lnSpc>
                <a:spcPct val="110000"/>
              </a:lnSpc>
              <a:buNone/>
            </a:pP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저주가 </a:t>
            </a:r>
            <a:r>
              <a:rPr lang="ko-KR" altLang="en-US" sz="3200" b="1" u="sng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현재의 인류에게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어떻게 나타나고 있습니까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</a:p>
          <a:p>
            <a:pPr marL="0" indent="0" fontAlgn="base">
              <a:lnSpc>
                <a:spcPct val="110000"/>
              </a:lnSpc>
              <a:buNone/>
            </a:pP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3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•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수많은 기적과 하나님의 은혜를 받고도 하나님을 신뢰하지 못    </a:t>
            </a:r>
            <a:endParaRPr lang="en-US" altLang="ko-KR" sz="32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10000"/>
              </a:lnSpc>
              <a:buNone/>
            </a:pPr>
            <a:r>
              <a:rPr lang="en-US" altLang="ko-KR" sz="3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하는 이스라엘 백성들</a:t>
            </a:r>
            <a:endParaRPr lang="ko-KR" altLang="en-US" sz="3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10000"/>
              </a:lnSpc>
              <a:buNone/>
            </a:pP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(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롬 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1:21) 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“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하나님을 알되 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…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오히려 그 생각이 허망하여지며  </a:t>
            </a:r>
            <a:endParaRPr lang="en-US" altLang="ko-KR" sz="3200" b="1" dirty="0" smtClean="0">
              <a:latin typeface="나눔고딕" panose="020D0604000000000000" pitchFamily="50" charset="-127"/>
              <a:ea typeface="문체부 쓰기 정체" panose="02030609000101010101" pitchFamily="17" charset="-127"/>
            </a:endParaRPr>
          </a:p>
          <a:p>
            <a:pPr marL="0" indent="0" fontAlgn="base">
              <a:lnSpc>
                <a:spcPct val="110000"/>
              </a:lnSpc>
              <a:buNone/>
            </a:pPr>
            <a:r>
              <a:rPr lang="en-US" altLang="ko-KR" sz="3200" b="1" dirty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 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                   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미련한 마음이 어두워졌나니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”</a:t>
            </a:r>
          </a:p>
          <a:p>
            <a:pPr marL="0" indent="0" algn="ctr" fontAlgn="base">
              <a:lnSpc>
                <a:spcPct val="11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고장 난 생각과 마음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머리를 쓰면 쓸수록 세상은 어지러워집니다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en-US" altLang="ko-KR" sz="32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5384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“</a:t>
            </a:r>
            <a:r>
              <a:rPr lang="ko-KR" altLang="en-US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두려워하여 숨었나이다</a:t>
            </a:r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634349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</a:t>
            </a:r>
            <a:r>
              <a:rPr lang="ko-KR" altLang="en-US" sz="3200" b="1" u="sng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지금까지 </a:t>
            </a:r>
            <a:r>
              <a:rPr lang="ko-KR" altLang="en-US" sz="3200" b="1" u="sng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다룬 죄의 열매를 맺고 사는 것이 저주입니다</a:t>
            </a: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  <a:endParaRPr lang="ko-KR" altLang="en-US" sz="32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• ‘</a:t>
            </a:r>
            <a:r>
              <a:rPr lang="ko-KR" altLang="en-US" sz="3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죄’ 라는 것이 무엇이라고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생각하십니까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</a:p>
          <a:p>
            <a:pPr marL="0" indent="0" fontAlgn="base">
              <a:buNone/>
            </a:pP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 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59:2) 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“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오직 너희 죄악이 너희와 너희 하나님 사이를 갈라 놓았고 너희 죄가 그의 얼굴을 가리어서 너희에게서 듣지 않으시게 함이니라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”</a:t>
            </a:r>
            <a:endParaRPr lang="ko-KR" altLang="en-US" sz="3200" b="1" dirty="0">
              <a:latin typeface="나눔고딕" panose="020D0604000000000000" pitchFamily="50" charset="-127"/>
              <a:ea typeface="문체부 쓰기 정체" panose="02030609000101010101" pitchFamily="17" charset="-127"/>
            </a:endParaRPr>
          </a:p>
          <a:p>
            <a:pPr marL="0" indent="0" fontAlgn="base">
              <a:buNone/>
            </a:pPr>
            <a:endParaRPr lang="ko-KR" alt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1" y="4658093"/>
            <a:ext cx="10598726" cy="1200329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마음에 하나님 두기를 싫어하고 생각이 허망해지고</a:t>
            </a:r>
            <a:r>
              <a:rPr lang="en-US" altLang="ko-KR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</a:t>
            </a:r>
          </a:p>
          <a:p>
            <a:pPr algn="ctr" fontAlgn="base"/>
            <a:r>
              <a:rPr lang="ko-KR" altLang="en-US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마음이 어두워지고 모든 것이 고장 난 상태가 되는 것</a:t>
            </a:r>
            <a:r>
              <a:rPr lang="en-US" altLang="ko-KR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36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152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하나님이 세상을 이처럼 사랑하사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634349"/>
          </a:xfrm>
          <a:solidFill>
            <a:srgbClr val="DEDDDD"/>
          </a:solidFill>
        </p:spPr>
        <p:txBody>
          <a:bodyPr>
            <a:normAutofit lnSpcReduction="10000"/>
          </a:bodyPr>
          <a:lstStyle/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▶ 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하나님의 진노에서 벗어날 수 있는 유일한 길</a:t>
            </a:r>
            <a:endParaRPr lang="en-US" altLang="ko-KR" sz="32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•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물과 성령으로 거듭남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▶ 성경에서 말하는 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거듭난다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의 의미 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요 </a:t>
            </a:r>
            <a:r>
              <a:rPr lang="en-US" altLang="ko-KR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3:5-8)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• </a:t>
            </a: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하나님이 낳아야 하나님의 자녀가 될 수 있다</a:t>
            </a:r>
            <a:r>
              <a:rPr lang="en-US" altLang="ko-KR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•</a:t>
            </a: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물과 성령</a:t>
            </a:r>
            <a:r>
              <a:rPr lang="en-US" altLang="ko-KR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하나님으로부터 낳아야 한다</a:t>
            </a:r>
            <a:r>
              <a:rPr lang="en-US" altLang="ko-KR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▶ </a:t>
            </a:r>
            <a:r>
              <a:rPr lang="ko-KR" altLang="en-US" sz="3200" b="1" spc="-1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사람하고 하나님의 자녀하고는 같은 종자인가</a:t>
            </a:r>
            <a:r>
              <a:rPr lang="en-US" altLang="ko-KR" sz="3200" b="1" spc="-1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? </a:t>
            </a:r>
            <a:r>
              <a:rPr lang="ko-KR" altLang="en-US" sz="3200" b="1" spc="-1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다른 종자인가</a:t>
            </a:r>
            <a:r>
              <a:rPr lang="en-US" altLang="ko-KR" sz="3200" b="1" spc="-1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“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네가 사람을 가르치는 선생이지만 물과 성령으로 다시 태어나야</a:t>
            </a:r>
            <a:endParaRPr lang="en-US" altLang="ko-KR" sz="30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한다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하나님으로부터 낳아야 한다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.”</a:t>
            </a:r>
            <a:endParaRPr lang="en-US" altLang="ko-KR" sz="30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057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하나님이 세상을 이처럼 사랑하사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796154" cy="4634349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‘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거듭남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’</a:t>
            </a: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32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‘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자녀 된 표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’ [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겔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36:25-28]</a:t>
            </a: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3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endParaRPr lang="en-US" altLang="ko-KR" sz="3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4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죄악의 본성에 컨트롤되지 않고 성령님에 의해 컨트롤되기 시작한다</a:t>
            </a:r>
            <a:r>
              <a:rPr lang="en-US" altLang="ko-KR" sz="34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en-US" altLang="ko-KR" sz="3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32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1" y="2420218"/>
            <a:ext cx="10395283" cy="646331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존재가 바뀌는 것</a:t>
            </a:r>
            <a:r>
              <a:rPr lang="en-US" altLang="ko-KR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영의 사람으로 다시 태어나는 것</a:t>
            </a:r>
            <a:endParaRPr lang="ko-KR" altLang="en-US" sz="36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1" y="3811872"/>
            <a:ext cx="10395283" cy="646331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영이 내 안에 거하시며 나와 함께 산다</a:t>
            </a:r>
            <a:r>
              <a:rPr lang="en-US" altLang="ko-KR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36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2749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하나님이 세상을 이처럼 사랑하사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634349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20000"/>
              </a:lnSpc>
              <a:buNone/>
            </a:pPr>
            <a:endParaRPr lang="en-US" altLang="ko-KR" sz="6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‘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’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거듭 난다는 것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•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하나님과 단절되었던 관계가 회복된다는 것</a:t>
            </a:r>
            <a:endParaRPr lang="en-US" altLang="ko-KR" sz="30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3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•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죄 문제가 해결되지 않고서는 하나님과의 관계는 회복될 수 없다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30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죄 문제를 해결하기 위해 하나님께서 아들을 보내셨다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그분을 믿어야만 성령님을 만나고 하나님의 자녀가 될 수 있다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en-US" altLang="ko-KR" sz="30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730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하나님이 세상을 이처럼 사랑하사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785216" cy="4937327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예수님을 믿는 자들에게 어떤 일이 일어 납니까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</a:p>
          <a:p>
            <a:pPr marL="0" indent="0" fontAlgn="base">
              <a:buNone/>
            </a:pPr>
            <a:r>
              <a:rPr lang="en-US" altLang="ko-KR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• 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갈 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장 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20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절에서  바울이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“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그리스도와 함께 십자가에 </a:t>
            </a:r>
            <a:endParaRPr lang="en-US" altLang="ko-KR" sz="30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buNone/>
            </a:pP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못박혔나니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”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라고 선언 하고 있다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 fontAlgn="base">
              <a:buNone/>
            </a:pP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롬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6:3-11 ‘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합하여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’, ‘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연합한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’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이라는 단어를 강조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하며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연합의</a:t>
            </a:r>
            <a:endParaRPr lang="en-US" altLang="ko-KR" sz="30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buNone/>
            </a:pPr>
            <a:r>
              <a:rPr lang="en-US" altLang="ko-KR" sz="3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문제를 다루고 있다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 fontAlgn="base">
              <a:buNone/>
            </a:pPr>
            <a:endParaRPr lang="en-US" altLang="ko-KR" sz="11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buNone/>
            </a:pPr>
            <a:endParaRPr lang="en-US" altLang="ko-KR" sz="3000" b="1" spc="-1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buNone/>
            </a:pP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예수님과 연합되어서 함께 죽어야만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endParaRPr lang="en-US" altLang="ko-KR" sz="30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buNone/>
            </a:pP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그분의 부활과 함께 동일하게 부활한다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en-US" altLang="ko-KR" sz="3000" b="1" spc="-15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1" y="4634007"/>
            <a:ext cx="10335125" cy="646331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예수님과 하나로 연합되어 있는 나</a:t>
            </a:r>
            <a:endParaRPr lang="ko-KR" altLang="en-US" sz="36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1376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하나님이 세상을 이처럼 사랑하사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716974" y="1704105"/>
                <a:ext cx="10737090" cy="4897111"/>
              </a:xfrm>
              <a:solidFill>
                <a:srgbClr val="DEDDDD"/>
              </a:solidFill>
            </p:spPr>
            <p:txBody>
              <a:bodyPr>
                <a:normAutofit/>
              </a:bodyPr>
              <a:lstStyle/>
              <a:p>
                <a:pPr marL="0" indent="0" fontAlgn="base">
                  <a:lnSpc>
                    <a:spcPct val="100000"/>
                  </a:lnSpc>
                  <a:buNone/>
                </a:pPr>
                <a:endParaRPr lang="en-US" altLang="ko-KR" sz="400" b="1" dirty="0" smtClean="0"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  <a:p>
                <a:pPr marL="0" indent="0" fontAlgn="base">
                  <a:lnSpc>
                    <a:spcPct val="100000"/>
                  </a:lnSpc>
                  <a:buNone/>
                </a:pPr>
                <a:r>
                  <a:rPr lang="ko-KR" altLang="en-US" sz="3200" b="1" spc="-150" dirty="0" smtClean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▶ 예수님이 인류와 하나가 되는 과정이 어디에서 이루어졌는가</a:t>
                </a:r>
                <a:r>
                  <a:rPr lang="en-US" altLang="ko-KR" sz="3200" b="1" spc="-150" dirty="0" smtClean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?</a:t>
                </a:r>
              </a:p>
              <a:p>
                <a:pPr marL="0" indent="0" fontAlgn="base">
                  <a:lnSpc>
                    <a:spcPct val="100000"/>
                  </a:lnSpc>
                  <a:buNone/>
                </a:pPr>
                <a:r>
                  <a:rPr lang="en-US" altLang="ko-KR" sz="3000" b="1" dirty="0" smtClean="0"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• </a:t>
                </a:r>
                <a:r>
                  <a:rPr lang="ko-KR" altLang="en-US" sz="3000" b="1" dirty="0" smtClean="0"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하나님과 사람의 신비적인 연합</a:t>
                </a:r>
                <a:r>
                  <a:rPr lang="en-US" altLang="ko-KR" sz="3000" b="1" dirty="0" smtClean="0"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, </a:t>
                </a:r>
                <a:r>
                  <a:rPr lang="ko-KR" altLang="en-US" sz="3000" b="1" dirty="0" err="1" smtClean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성육신</a:t>
                </a:r>
                <a:endParaRPr lang="en-US" altLang="ko-KR" sz="3000" b="1" dirty="0" smtClean="0">
                  <a:latin typeface="나눔고딕 ExtraBold" panose="020D0904000000000000" pitchFamily="50" charset="-127"/>
                  <a:ea typeface="나눔고딕 ExtraBold" panose="020D0904000000000000" pitchFamily="50" charset="-127"/>
                </a:endParaRPr>
              </a:p>
              <a:p>
                <a:pPr marL="0" indent="0" fontAlgn="base">
                  <a:lnSpc>
                    <a:spcPct val="100000"/>
                  </a:lnSpc>
                  <a:buNone/>
                </a:pPr>
                <a:r>
                  <a:rPr lang="ko-KR" altLang="en-US" sz="3200" b="1" spc="-150" dirty="0" smtClean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▶ </a:t>
                </a:r>
                <a:r>
                  <a:rPr lang="ko-KR" altLang="en-US" sz="3200" b="1" spc="-150" dirty="0" err="1" smtClean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성육신이</a:t>
                </a:r>
                <a:r>
                  <a:rPr lang="ko-KR" altLang="en-US" sz="3200" b="1" spc="-150" dirty="0" smtClean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 왜 중요한가</a:t>
                </a:r>
                <a:r>
                  <a:rPr lang="en-US" altLang="ko-KR" sz="3200" b="1" spc="-150" dirty="0" smtClean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?</a:t>
                </a:r>
                <a:endParaRPr lang="en-US" altLang="ko-KR" sz="3000" b="1" spc="-150" dirty="0"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  <a:p>
                <a:pPr marL="0" indent="0" fontAlgn="base">
                  <a:lnSpc>
                    <a:spcPct val="100000"/>
                  </a:lnSpc>
                  <a:buNone/>
                </a:pPr>
                <a:r>
                  <a:rPr lang="en-US" altLang="ko-KR" sz="3000" b="1" dirty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• </a:t>
                </a:r>
                <a:r>
                  <a:rPr lang="ko-KR" altLang="en-US" sz="3000" b="1" dirty="0" smtClean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예수님이 사람으로서 인류와 하나가 된 것이 중요</a:t>
                </a:r>
                <a:r>
                  <a:rPr lang="en-US" altLang="ko-KR" sz="3000" b="1" dirty="0" smtClean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.</a:t>
                </a:r>
              </a:p>
              <a:p>
                <a:pPr marL="0" indent="0" fontAlgn="base">
                  <a:lnSpc>
                    <a:spcPct val="100000"/>
                  </a:lnSpc>
                  <a:buNone/>
                </a:pPr>
                <a:endParaRPr lang="en-US" altLang="ko-KR" sz="1100" b="1" dirty="0" smtClean="0">
                  <a:latin typeface="나눔고딕 ExtraBold" panose="020D0904000000000000" pitchFamily="50" charset="-127"/>
                  <a:ea typeface="나눔고딕 ExtraBold" panose="020D0904000000000000" pitchFamily="50" charset="-127"/>
                </a:endParaRPr>
              </a:p>
              <a:p>
                <a:pPr marL="0" indent="0" fontAlgn="base">
                  <a:lnSpc>
                    <a:spcPct val="100000"/>
                  </a:lnSpc>
                  <a:buNone/>
                </a:pPr>
                <a:r>
                  <a:rPr lang="en-US" altLang="ko-KR" sz="3200" b="1" dirty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 </a:t>
                </a:r>
                <a:r>
                  <a:rPr lang="en-US" altLang="ko-KR" sz="3200" b="1" dirty="0" smtClean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 </a:t>
                </a:r>
                <a:r>
                  <a:rPr lang="ko-KR" altLang="en-US" sz="3200" b="1" dirty="0" smtClean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오직 한 가지 내 안에 거하시는 그분이 살고</a:t>
                </a:r>
                <a:r>
                  <a:rPr lang="en-US" altLang="ko-KR" sz="3200" b="1" dirty="0" smtClean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, </a:t>
                </a:r>
                <a:r>
                  <a:rPr lang="ko-KR" altLang="en-US" sz="3200" b="1" dirty="0" smtClean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나는 죽는 것</a:t>
                </a:r>
                <a:endParaRPr lang="en-US" altLang="ko-KR" sz="3200" b="1" dirty="0" smtClean="0">
                  <a:latin typeface="나눔고딕 ExtraBold" panose="020D0904000000000000" pitchFamily="50" charset="-127"/>
                  <a:ea typeface="나눔고딕 ExtraBold" panose="020D0904000000000000" pitchFamily="50" charset="-127"/>
                </a:endParaRPr>
              </a:p>
              <a:p>
                <a:pPr marL="0" indent="0" fontAlgn="base">
                  <a:lnSpc>
                    <a:spcPct val="100000"/>
                  </a:lnSpc>
                  <a:buNone/>
                </a:pPr>
                <a:r>
                  <a:rPr lang="ko-KR" altLang="en-US" sz="3200" b="1" dirty="0" smtClean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  그분의 성품</a:t>
                </a:r>
                <a14:m>
                  <m:oMath xmlns:m="http://schemas.openxmlformats.org/officeDocument/2006/math">
                    <m:r>
                      <a:rPr lang="en-US" altLang="ko-KR" sz="3200" b="1" i="1" dirty="0" smtClean="0">
                        <a:latin typeface="Cambria Math"/>
                        <a:ea typeface="나눔고딕 ExtraBold" panose="020D0904000000000000" pitchFamily="50" charset="-127"/>
                      </a:rPr>
                      <m:t>, </m:t>
                    </m:r>
                  </m:oMath>
                </a14:m>
                <a:r>
                  <a:rPr lang="ko-KR" altLang="en-US" sz="3200" b="1" dirty="0" smtClean="0">
                    <a:latin typeface="나눔고딕 ExtraBold" panose="020D0904000000000000" pitchFamily="50" charset="-127"/>
                    <a:ea typeface="나눔고딕 ExtraBold" panose="020D0904000000000000" pitchFamily="50" charset="-127"/>
                  </a:rPr>
                  <a:t>열매들이 나타나는 것 우리의 영원한 소망 </a:t>
                </a:r>
                <a:endParaRPr lang="en-US" altLang="ko-KR" sz="3200" b="1" dirty="0" smtClean="0">
                  <a:latin typeface="나눔고딕 ExtraBold" panose="020D0904000000000000" pitchFamily="50" charset="-127"/>
                  <a:ea typeface="나눔고딕 ExtraBold" panose="020D0904000000000000" pitchFamily="50" charset="-127"/>
                </a:endParaRPr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6974" y="1704105"/>
                <a:ext cx="10737090" cy="4897111"/>
              </a:xfrm>
              <a:blipFill rotWithShape="1">
                <a:blip r:embed="rId3"/>
                <a:stretch>
                  <a:fillRect l="-147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438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하나님이 세상을 이처럼 사랑하사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993582" cy="4897111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000" b="1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고후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5:17 </a:t>
            </a:r>
            <a:r>
              <a:rPr lang="en-US" altLang="ko-KR" sz="3000" b="1" u="sng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“</a:t>
            </a:r>
            <a:r>
              <a:rPr lang="ko-KR" altLang="en-US" sz="3000" b="1" u="sng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그런즉 누구든지 그리스도 안에 있으면 새로운 피조물이라 이전 것은 지나갔으니 보라 새 것이 되었도다</a:t>
            </a:r>
            <a:r>
              <a:rPr lang="en-US" altLang="ko-KR" sz="3000" b="1" u="sng" dirty="0" smtClean="0">
                <a:latin typeface="나눔고딕" panose="020D0604000000000000" pitchFamily="50" charset="-127"/>
                <a:ea typeface="문체부 쓰기 정체" panose="02030609000101010101" pitchFamily="17" charset="-127"/>
              </a:rPr>
              <a:t>.”</a:t>
            </a:r>
            <a:endParaRPr lang="en-US" altLang="ko-KR" sz="3000" b="1" u="sng" dirty="0" smtClean="0">
              <a:latin typeface="나눔고딕 ExtraBold" panose="020D0904000000000000" pitchFamily="50" charset="-127"/>
              <a:ea typeface="문체부 쓰기 정체" panose="02030609000101010101" pitchFamily="17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‘</a:t>
            </a: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이전 것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’</a:t>
            </a: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은 무엇인가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첫 사람 아담의 형상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spc="-15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‘</a:t>
            </a: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새 것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’</a:t>
            </a:r>
            <a:r>
              <a:rPr lang="ko-KR" altLang="en-US" sz="3200" b="1" spc="-15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은 무엇인가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재 창조</a:t>
            </a: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endParaRPr lang="en-US" altLang="ko-KR" sz="30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어떤 모습으로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그리스도와 같은 존재로의 재창조</a:t>
            </a:r>
            <a:endParaRPr lang="en-US" altLang="ko-KR" sz="30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spc="-15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복음의 핵심은 십자가와 </a:t>
            </a: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부활</a:t>
            </a:r>
            <a:endParaRPr lang="en-US" altLang="ko-KR" sz="3200" b="1" spc="-15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1" y="5379991"/>
            <a:ext cx="10598726" cy="1077218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십자가의 소망은 예수님과 온전히 연합하여 내가 죽는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것</a:t>
            </a:r>
            <a:endParaRPr lang="en-US" altLang="ko-KR" sz="32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 fontAlgn="base"/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부활은 </a:t>
            </a:r>
            <a:r>
              <a:rPr lang="ko-KR" altLang="en-US" sz="3200" b="1" spc="-15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예수님과 연합하여 예수님이 사는 것처럼 나도 사는 것</a:t>
            </a:r>
            <a:endParaRPr lang="en-US" altLang="ko-KR" sz="3200" b="1" spc="-1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639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핵심정리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993582" cy="4897111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죄로 인하여 풍요로움 삶을 잃어버리고 고통스런 인생을 살게 됨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결국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‘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근본 된 토지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’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 돌아가는 죽음에 이르게 됨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하나님께서는 사람을 이전보다 더 새롭고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더 영광스러운 존재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더 하나님을 즐거워하며 기뻐하는 사람으로 만드시기로 계획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그러므로 하나님께서는 독생자 외아들을 사람의 몸으로 보내시고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아담이 당할 형벌을 대신 십자가에서 당하게 하심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이제 그리스도 예수 안에 있는 아담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사람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은 하나님 앞에 당당히 나아갈 수 있게 됨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en-US" altLang="ko-KR" sz="30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6666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6" y="166254"/>
            <a:ext cx="10515600" cy="859415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들어가는 말</a:t>
            </a:r>
            <a:endParaRPr lang="ko-KR" altLang="en-US" dirty="0">
              <a:solidFill>
                <a:schemeClr val="bg1"/>
              </a:solidFill>
              <a:latin typeface="HY동녘M" panose="02030600000101010101" pitchFamily="18" charset="-127"/>
              <a:ea typeface="HY동녘M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672934"/>
            <a:ext cx="10370127" cy="3368298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</a:t>
            </a: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한국 교육</a:t>
            </a:r>
            <a:endParaRPr lang="en-US" altLang="ko-KR" sz="32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홍익인간의 </a:t>
            </a:r>
            <a:r>
              <a:rPr lang="ko-KR" altLang="en-US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이념 아래 모든 국민으로 하여금 인격을 도야하고</a:t>
            </a:r>
            <a:r>
              <a:rPr lang="en-US" altLang="ko-KR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자주적 </a:t>
            </a:r>
            <a:r>
              <a:rPr lang="ko-KR" altLang="en-US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생활 능력과 민주 시민으로서 필요한 자질을 갖추게 하여 인간다운 삶을 영위하게 하고</a:t>
            </a:r>
            <a:r>
              <a:rPr lang="en-US" altLang="ko-KR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민주 </a:t>
            </a:r>
            <a:r>
              <a:rPr lang="ko-KR" altLang="en-US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국가의 발전과 인류 공영의 이상을 실현하는 데 이바지하게 함을 목적으로 하고 있다</a:t>
            </a: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1665" y="5455227"/>
            <a:ext cx="10598726" cy="646331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/</a:t>
            </a:r>
            <a:r>
              <a:rPr lang="ko-KR" altLang="en-US" sz="36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대한민국 학교교육의 한계는 무엇이라고 생각하는가</a:t>
            </a:r>
            <a:r>
              <a:rPr lang="en-US" altLang="ko-KR" sz="36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36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498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하나님은 아담이 돌아오기를 원하십니다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719290" cy="4897111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아버지를 떠난 탕자의 이야기</a:t>
            </a:r>
            <a:endParaRPr lang="en-US" altLang="ko-KR" sz="3200" b="1" spc="-15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0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하나님은 자신의 자녀들인 이스라엘 백성을 거칠게 다루신다</a:t>
            </a:r>
            <a:r>
              <a:rPr lang="en-US" altLang="ko-KR" sz="30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1000" b="1" spc="-1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spc="-15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며칠이 안 되어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–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오래 지체하지 않고 바로 떠났다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허랑방탕하여 전 재산을 낭비</a:t>
            </a:r>
            <a:endParaRPr lang="en-US" altLang="ko-KR" sz="30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자유를 위해 떠났지만 결국 종 노릇을 하게 됨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182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하나님은 아담이 돌아오기를 원하십니다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706764" cy="4897111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아들은 인생의 풀리지 </a:t>
            </a:r>
            <a:r>
              <a:rPr lang="ko-KR" altLang="en-US" sz="3200" b="1" spc="-15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않</a:t>
            </a: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는 문제를 만남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spc="-15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인생의 전환전임 됨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5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아들은 아버지께 돌아가기 두렵고 면목이 없었다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spc="-15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회개하는 죄임의 마음으로 돌아감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5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spc="-15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</a:t>
            </a: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얼마나 기다리던 아들인가요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3200" b="1" spc="-15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923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하나님은 아담이 돌아오기를 원하십니다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993582" cy="4897111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신앙생활을 하며 하나님께 잘 보이려고 할 수 있다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하나님은 이미 우리를 받아 주셨고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이미 우리를 인정해 주셨다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endParaRPr lang="en-US" altLang="ko-KR" sz="30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하나님께서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주시는 은혜들을 누리며 살아가자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5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3200" b="1" spc="-15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1" y="3977076"/>
            <a:ext cx="10598726" cy="584775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이미 아버지의 집에 왔으니 누릴 수 있어야 합니다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en-US" altLang="ko-KR" sz="32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149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하나님은 아담이 돌아오기를 원하십니다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993582" cy="4897111"/>
          </a:xfrm>
          <a:solidFill>
            <a:srgbClr val="DEDDDD"/>
          </a:solidFill>
        </p:spPr>
        <p:txBody>
          <a:bodyPr>
            <a:normAutofit fontScale="92500"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이 땅 대부분의 사람들은 하나님 앞에 나아가기를 두려워합니다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사람은 하나님의 사랑을 받아들이고 하나님께 나아가야만 합니다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하나님을 배반하고 떠난 사람은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 대신 다른 것들을 주인으로 섬기는 삶을 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삽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그들에겐 하나님의 진노가 기다리고 있습니다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2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누가복음에서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본 것처럼 우리 아버지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하나님께서는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아담이 그분에게 나아오기를 원하십니다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예수님을 구세주로 모셔야 합니다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탕자가 아버지께 돌아가듯이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돌아가기만 하면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하나님은 우리의 목을 안아주시고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입을 맞추시고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기쁨의 잔치를 벌여 주실 것입니다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916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하나님의 사랑에서 끊을 수 </a:t>
            </a:r>
            <a:r>
              <a:rPr lang="ko-KR" altLang="en-US" dirty="0" err="1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없느니라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719290" cy="4897111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우리가 죄인 되었을 때 우리를 위해 죽으셨다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죄인을 위해 죽는 무가치한 일이 일어날 수 있는가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우리는 모두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deform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된 상태</a:t>
            </a:r>
            <a:endParaRPr lang="en-US" altLang="ko-KR" sz="30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하나님을 대신해 다른 것을 섬기는 고장 난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deform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된 사람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처음 세상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즉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‘</a:t>
            </a:r>
            <a:r>
              <a:rPr lang="ko-KR" altLang="en-US" sz="3000" b="1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샬롬의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상태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’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에서 </a:t>
            </a:r>
            <a:endParaRPr lang="en-US" altLang="ko-KR" sz="30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  우리의 </a:t>
            </a:r>
            <a:r>
              <a:rPr lang="ko-KR" altLang="en-US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상태가 얼마나 변태 되었는지 스스로도 알게 됩니다</a:t>
            </a: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345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하나님의 사랑에서 끊을 수 </a:t>
            </a:r>
            <a:r>
              <a:rPr lang="ko-KR" altLang="en-US" dirty="0" err="1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없느니라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719290" cy="4897111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우리가 죄인 되었을 때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[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롬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5:9-11]</a:t>
            </a:r>
            <a:endParaRPr lang="en-US" altLang="ko-KR" sz="32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그리스도가 죽으시고 살아나심으로 구원 받음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결과</a:t>
            </a:r>
            <a:endParaRPr lang="en-US" altLang="ko-KR" sz="30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의롭다 하심을 받았다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.(9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절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구원은 얻게 되었다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.(9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절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하나님과 화목하게 되었다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.(10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절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en-US" altLang="ko-KR" sz="30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2243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하나님의 사랑에서 끊을 수 </a:t>
            </a:r>
            <a:r>
              <a:rPr lang="ko-KR" altLang="en-US" dirty="0" err="1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없느니라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719290" cy="4897111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말씀의 핵심</a:t>
            </a:r>
            <a:endParaRPr lang="en-US" altLang="ko-KR" sz="32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18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믿음으로 의롭다 하심을 받았고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그리스도로 말미암아 하나님과 화평을 누릴 수 있다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en-US" altLang="ko-KR" sz="30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8785" y="2629544"/>
            <a:ext cx="10130588" cy="584775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우리가 하나님과 화평을 누리자</a:t>
            </a:r>
            <a:endParaRPr lang="en-US" altLang="ko-KR" sz="32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988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하나님의 사랑에서 끊을 수 </a:t>
            </a:r>
            <a:r>
              <a:rPr lang="ko-KR" altLang="en-US" dirty="0" err="1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없느니라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719290" cy="4897111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하나님의 구원하심</a:t>
            </a:r>
            <a:endParaRPr lang="en-US" altLang="ko-KR" sz="32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18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후사가 되었다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롬 </a:t>
            </a: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8:17)</a:t>
            </a:r>
            <a:r>
              <a:rPr lang="en-US" altLang="ko-KR" sz="3000" b="1" dirty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“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자녀이면 </a:t>
            </a:r>
            <a:r>
              <a:rPr lang="ko-KR" altLang="en-US" sz="3000" b="1" dirty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또한 상속자 곧 하나님의 상속자요 그리스도와 함께 한 상속자니 우리가 그와 함께 영광을 받기 위하여 고난도 함께 받아야 할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것이니라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”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700" b="1" dirty="0" smtClean="0">
              <a:latin typeface="나눔고딕 ExtraBold" panose="020D0904000000000000" pitchFamily="50" charset="-127"/>
              <a:ea typeface="문체부 쓰기 정체" panose="02030609000101010101" pitchFamily="17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우리는 지성소를 향해 길을 떠난 사람들이다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3200" b="1" dirty="0">
              <a:latin typeface="나눔고딕 ExtraBold" panose="020D0904000000000000" pitchFamily="50" charset="-127"/>
              <a:ea typeface="문체부 쓰기 정체" panose="02030609000101010101" pitchFamily="17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30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8785" y="2629544"/>
            <a:ext cx="10130588" cy="584775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자녀가 되는 권세를 얻었다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en-US" altLang="ko-KR" sz="32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13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하나님의 사랑에서 끊을 수 </a:t>
            </a:r>
            <a:r>
              <a:rPr lang="ko-KR" altLang="en-US" dirty="0" err="1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없느니라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719290" cy="4897111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하나님의 구원하심</a:t>
            </a:r>
            <a:endParaRPr lang="en-US" altLang="ko-KR" sz="32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18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부활의 영광에 참여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[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고전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15:42-49]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영원한 삶을 살기에 합당한 몸을 다시 입는 것</a:t>
            </a:r>
            <a:endParaRPr lang="en-US" altLang="ko-KR" sz="30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700" b="1" dirty="0" smtClean="0">
              <a:latin typeface="나눔고딕 ExtraBold" panose="020D0904000000000000" pitchFamily="50" charset="-127"/>
              <a:ea typeface="문체부 쓰기 정체" panose="02030609000101010101" pitchFamily="17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새 하늘과 새 땅에 들어가게 된다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[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계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21:1-4]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하나님 나라가 좋은 이유가 무엇이라고 생각하십니까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  <a:endParaRPr lang="en-US" altLang="ko-KR" sz="3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8785" y="2629544"/>
            <a:ext cx="10130588" cy="584775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자녀가 되는 권세를 얻었다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en-US" altLang="ko-KR" sz="32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518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하나님의 사랑에서 끊을 수 </a:t>
            </a:r>
            <a:r>
              <a:rPr lang="ko-KR" altLang="en-US" dirty="0" err="1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없느니라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719290" cy="4897111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하나님의 구원하심</a:t>
            </a:r>
            <a:endParaRPr lang="en-US" altLang="ko-KR" sz="32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18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땅에서도 풍요로운 삶이 준비되어 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sz="3000" b="1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샬롬의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회복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에덴의 회복이 일어나는 것</a:t>
            </a:r>
            <a:endParaRPr lang="en-US" altLang="ko-KR" sz="30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7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buNone/>
            </a:pPr>
            <a:r>
              <a:rPr lang="en-US" altLang="ko-KR" sz="3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3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요 </a:t>
            </a:r>
            <a:r>
              <a:rPr lang="en-US" altLang="ko-KR" sz="3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10:10) 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“</a:t>
            </a:r>
            <a:r>
              <a:rPr lang="ko-KR" altLang="en-US" sz="3000" b="1" dirty="0" smtClean="0">
                <a:ea typeface="문체부 쓰기 정체" panose="02030609000101010101" pitchFamily="17" charset="-127"/>
              </a:rPr>
              <a:t>도둑이 </a:t>
            </a:r>
            <a:r>
              <a:rPr lang="ko-KR" altLang="en-US" sz="3000" b="1" dirty="0">
                <a:ea typeface="문체부 쓰기 정체" panose="02030609000101010101" pitchFamily="17" charset="-127"/>
              </a:rPr>
              <a:t>오는 것은 도둑질하고 죽이고 멸망시키려는 것뿐이요 내가 온 것은 양으로 생명을 얻게 하고 더 풍성히 얻게 하려는 </a:t>
            </a:r>
            <a:r>
              <a:rPr lang="ko-KR" altLang="en-US" sz="3000" b="1" dirty="0" smtClean="0">
                <a:ea typeface="문체부 쓰기 정체" panose="02030609000101010101" pitchFamily="17" charset="-127"/>
              </a:rPr>
              <a:t>것이라</a:t>
            </a:r>
            <a:r>
              <a:rPr lang="en-US" altLang="ko-KR" sz="30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”</a:t>
            </a:r>
            <a:endParaRPr lang="ko-KR" altLang="en-US" sz="3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8785" y="2629544"/>
            <a:ext cx="10130588" cy="584775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자녀가 되는 권세를 얻었다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en-US" altLang="ko-KR" sz="32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5349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6" y="166254"/>
            <a:ext cx="10515600" cy="859415"/>
          </a:xfrm>
        </p:spPr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  <a:latin typeface="다음_Regular" panose="02000603060000000000" pitchFamily="2" charset="-127"/>
                <a:ea typeface="다음_Regular" panose="02000603060000000000" pitchFamily="2" charset="-127"/>
              </a:rPr>
              <a:t>▣ </a:t>
            </a:r>
            <a:r>
              <a:rPr lang="ko-KR" altLang="en-US" dirty="0" smtClean="0">
                <a:solidFill>
                  <a:schemeClr val="bg1"/>
                </a:solidFill>
                <a:latin typeface="다음_Regular" panose="02000603060000000000" pitchFamily="2" charset="-127"/>
                <a:ea typeface="다음_Regular" panose="02000603060000000000" pitchFamily="2" charset="-127"/>
              </a:rPr>
              <a:t>들어가는 말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723417" cy="4696694"/>
          </a:xfrm>
          <a:solidFill>
            <a:srgbClr val="DEDDDD"/>
          </a:solidFill>
        </p:spPr>
        <p:txBody>
          <a:bodyPr>
            <a:normAutofit fontScale="40000" lnSpcReduction="20000"/>
          </a:bodyPr>
          <a:lstStyle/>
          <a:p>
            <a:pPr marL="0" indent="0" fontAlgn="base">
              <a:lnSpc>
                <a:spcPct val="110000"/>
              </a:lnSpc>
              <a:buNone/>
            </a:pPr>
            <a:endParaRPr lang="en-US" altLang="ko-KR" sz="25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10000"/>
              </a:lnSpc>
              <a:buNone/>
            </a:pPr>
            <a:r>
              <a:rPr lang="ko-KR" altLang="en-US" sz="8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</a:t>
            </a:r>
            <a:r>
              <a:rPr lang="ko-KR" altLang="en-US" sz="8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아브라함과 하나님의 백성들을 향한 </a:t>
            </a:r>
            <a:endParaRPr lang="en-US" altLang="ko-KR" sz="80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40000"/>
              </a:lnSpc>
              <a:buNone/>
            </a:pPr>
            <a:r>
              <a:rPr lang="en-US" altLang="ko-KR" sz="8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8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                          </a:t>
            </a:r>
            <a:r>
              <a:rPr lang="ko-KR" altLang="en-US" sz="8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의도하심과 명령</a:t>
            </a:r>
            <a:endParaRPr lang="en-US" altLang="ko-KR" sz="80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40000"/>
              </a:lnSpc>
              <a:buNone/>
            </a:pPr>
            <a:endParaRPr lang="en-US" altLang="ko-KR" sz="32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7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창</a:t>
            </a:r>
            <a:r>
              <a:rPr lang="en-US" altLang="ko-KR" sz="7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18:19</a:t>
            </a:r>
            <a:r>
              <a:rPr lang="ko-KR" altLang="en-US" sz="7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7500" b="1" u="sng" dirty="0" smtClean="0">
                <a:latin typeface="MD아트체" panose="02020603020101020101" pitchFamily="18" charset="-127"/>
                <a:ea typeface="MD아트체" panose="02020603020101020101" pitchFamily="18" charset="-127"/>
              </a:rPr>
              <a:t>“</a:t>
            </a:r>
            <a:r>
              <a:rPr lang="en-US" altLang="ko-KR" sz="7500" b="1" u="sng" dirty="0" smtClean="0">
                <a:latin typeface="MD아트체" panose="02020603020101020101" pitchFamily="18" charset="-127"/>
                <a:ea typeface="MD아트체" panose="02020603020101020101" pitchFamily="18" charset="-127"/>
              </a:rPr>
              <a:t>…</a:t>
            </a:r>
            <a:r>
              <a:rPr lang="ko-KR" altLang="en-US" sz="7500" b="1" u="sng" dirty="0" smtClean="0">
                <a:latin typeface="a엄마의편지B" panose="02020600000000000000" pitchFamily="18" charset="-127"/>
                <a:ea typeface="문체부 쓰기 정체" panose="02030609000101010101" pitchFamily="17" charset="-127"/>
              </a:rPr>
              <a:t>여호와의 도를 지켜 의와 공도를 행하게 하려고</a:t>
            </a:r>
            <a:r>
              <a:rPr lang="en-US" altLang="ko-KR" sz="7500" b="1" u="sng" dirty="0" smtClean="0">
                <a:latin typeface="MD아트체" panose="02020603020101020101" pitchFamily="18" charset="-127"/>
                <a:ea typeface="MD아트체" panose="02020603020101020101" pitchFamily="18" charset="-127"/>
              </a:rPr>
              <a:t>…”</a:t>
            </a:r>
          </a:p>
          <a:p>
            <a:pPr marL="0" indent="0" fontAlgn="base">
              <a:lnSpc>
                <a:spcPct val="120000"/>
              </a:lnSpc>
              <a:buNone/>
            </a:pPr>
            <a:endParaRPr lang="ko-KR" altLang="en-US" sz="2500" dirty="0" smtClean="0">
              <a:latin typeface="a엄마의편지B" panose="02020600000000000000" pitchFamily="18" charset="-127"/>
              <a:ea typeface="a엄마의편지B" panose="02020600000000000000" pitchFamily="18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7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신</a:t>
            </a:r>
            <a:r>
              <a:rPr lang="en-US" altLang="ko-KR" sz="7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6:6,7</a:t>
            </a:r>
            <a:r>
              <a:rPr lang="ko-KR" altLang="en-US" sz="7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7500" b="1" u="sng" dirty="0" smtClean="0">
                <a:latin typeface="MD아트체" panose="02020603020101020101" pitchFamily="18" charset="-127"/>
                <a:ea typeface="문체부 쓰기 정체" panose="02030609000101010101" pitchFamily="17" charset="-127"/>
              </a:rPr>
              <a:t>“…</a:t>
            </a:r>
            <a:r>
              <a:rPr lang="ko-KR" altLang="en-US" sz="7500" b="1" u="sng" dirty="0" smtClean="0">
                <a:latin typeface="MD아트체" panose="02020603020101020101" pitchFamily="18" charset="-127"/>
                <a:ea typeface="문체부 쓰기 정체" panose="02030609000101010101" pitchFamily="17" charset="-127"/>
              </a:rPr>
              <a:t>이 말씀을 너는 마음에 새기고 네 자녀에게 </a:t>
            </a:r>
            <a:endParaRPr lang="en-US" altLang="ko-KR" sz="7500" b="1" u="sng" dirty="0" smtClean="0">
              <a:latin typeface="MD아트체" panose="02020603020101020101" pitchFamily="18" charset="-127"/>
              <a:ea typeface="문체부 쓰기 정체" panose="02030609000101010101" pitchFamily="17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7500" b="1" dirty="0" smtClean="0">
                <a:latin typeface="MD아트체" panose="02020603020101020101" pitchFamily="18" charset="-127"/>
                <a:ea typeface="문체부 쓰기 정체" panose="02030609000101010101" pitchFamily="17" charset="-127"/>
              </a:rPr>
              <a:t>       </a:t>
            </a:r>
            <a:r>
              <a:rPr lang="ko-KR" altLang="en-US" sz="7500" b="1" u="sng" dirty="0" smtClean="0">
                <a:latin typeface="MD아트체" panose="02020603020101020101" pitchFamily="18" charset="-127"/>
                <a:ea typeface="문체부 쓰기 정체" panose="02030609000101010101" pitchFamily="17" charset="-127"/>
              </a:rPr>
              <a:t>부지런히 가르치며 </a:t>
            </a:r>
            <a:r>
              <a:rPr lang="en-US" altLang="ko-KR" sz="7500" b="1" u="sng" dirty="0" smtClean="0">
                <a:latin typeface="MD아트체" panose="02020603020101020101" pitchFamily="18" charset="-127"/>
                <a:ea typeface="문체부 쓰기 정체" panose="02030609000101010101" pitchFamily="17" charset="-127"/>
              </a:rPr>
              <a:t>… </a:t>
            </a:r>
            <a:r>
              <a:rPr lang="ko-KR" altLang="en-US" sz="7500" b="1" u="sng" dirty="0" smtClean="0">
                <a:latin typeface="MD아트체" panose="02020603020101020101" pitchFamily="18" charset="-127"/>
                <a:ea typeface="문체부 쓰기 정체" panose="02030609000101010101" pitchFamily="17" charset="-127"/>
              </a:rPr>
              <a:t>강론할 것이며</a:t>
            </a:r>
            <a:r>
              <a:rPr lang="ko-KR" altLang="en-US" sz="7500" b="1" dirty="0" smtClean="0">
                <a:latin typeface="MD아트체" panose="02020603020101020101" pitchFamily="18" charset="-127"/>
                <a:ea typeface="문체부 쓰기 정체" panose="02030609000101010101" pitchFamily="17" charset="-127"/>
              </a:rPr>
              <a:t>”</a:t>
            </a:r>
            <a:endParaRPr lang="en-US" altLang="ko-KR" sz="7500" b="1" dirty="0">
              <a:latin typeface="MD아트체" panose="02020603020101020101" pitchFamily="18" charset="-127"/>
              <a:ea typeface="문체부 쓰기 정체" panose="02030609000101010101" pitchFamily="17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8715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자라나야 합니다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719290" cy="4897111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구원받은 사람들의 두 가지 소욕</a:t>
            </a:r>
            <a:endParaRPr lang="en-US" altLang="ko-KR" sz="32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타락한 이후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‘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육체의 소욕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’ /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구원받은 이후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‘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성령의 소욕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’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8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endParaRPr lang="en-US" altLang="ko-KR" sz="8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공동체 속 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‘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육체의 소욕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’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을 따르는 사람</a:t>
            </a:r>
            <a:endParaRPr lang="en-US" altLang="ko-KR" sz="32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우상숭배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원수 맺는 것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시기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이단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투기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술 취함 등 </a:t>
            </a:r>
            <a:endParaRPr lang="en-US" altLang="ko-KR" sz="30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공동체를 깨는 위험한 일</a:t>
            </a:r>
            <a:endParaRPr lang="en-US" altLang="ko-KR" sz="30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208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자라나야 합니다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719290" cy="4897111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교회는 가족을 넘어 한 몸</a:t>
            </a:r>
            <a:endParaRPr lang="en-US" altLang="ko-KR" sz="32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• ‘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성령의 소욕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’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에 따라</a:t>
            </a: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희락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화평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오래 참음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자비 등의 </a:t>
            </a:r>
            <a:endParaRPr lang="en-US" altLang="ko-KR" sz="30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 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열매를 맺고 삽니다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8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endParaRPr lang="en-US" altLang="ko-KR" sz="8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이런 열매를 맺고 사는 사람의 삶을 깊이 상상해 보겠습니다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r>
              <a:rPr lang="en-US" altLang="ko-KR" sz="30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 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spc="-15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우리의 삶의 환경이 에덴이 되기 위한 조건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  </a:t>
            </a:r>
            <a:r>
              <a:rPr lang="ko-KR" altLang="en-US" sz="30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행복한 공동체가 되기 위한 조건</a:t>
            </a:r>
            <a:endParaRPr lang="en-US" altLang="ko-KR" sz="30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0706" y="5817913"/>
            <a:ext cx="10130588" cy="584775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sz="3200" b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복종과 섬김</a:t>
            </a:r>
            <a:endParaRPr lang="en-US" altLang="ko-KR" sz="32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08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자라나야 합니다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719290" cy="4897111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하나님의 백성으로 거듭난 우리는 가장 귀한 것을 주는 것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8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지금까지 행복을 위해 무엇을 추구하며 살았습니까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3930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자라나야 합니다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719290" cy="4897111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3200" b="1" spc="-15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3200" b="1" spc="-15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1400" b="1" spc="-15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성령 충만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말씀 충만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지혜 충만 상태로 살아갈 수 있는 성품을 </a:t>
            </a:r>
            <a:endParaRPr lang="en-US" altLang="ko-KR" sz="3200" b="1" spc="-15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채워야 합니다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하나님은 당신이 성령의 열매를 맺고 살기 원하십니다</a:t>
            </a:r>
            <a:r>
              <a:rPr lang="en-US" altLang="ko-KR" sz="3200" b="1" spc="-15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spc="-15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(</a:t>
            </a:r>
            <a:r>
              <a:rPr lang="ko-KR" altLang="en-US" sz="3000" b="1" spc="-1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갈 </a:t>
            </a:r>
            <a:r>
              <a:rPr lang="en-US" altLang="ko-KR" sz="3000" b="1" spc="-1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5:16) </a:t>
            </a:r>
            <a:r>
              <a:rPr lang="en-US" altLang="ko-KR" sz="3000" b="1" spc="-150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“</a:t>
            </a:r>
            <a:r>
              <a:rPr lang="ko-KR" altLang="en-US" sz="3000" b="1" spc="-150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내가 </a:t>
            </a:r>
            <a:r>
              <a:rPr lang="ko-KR" altLang="en-US" sz="3000" b="1" spc="-150" dirty="0" err="1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이르노니</a:t>
            </a:r>
            <a:r>
              <a:rPr lang="ko-KR" altLang="en-US" sz="3000" b="1" spc="-150" dirty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 너희는 성령을 따라 행하라 </a:t>
            </a:r>
            <a:endParaRPr lang="en-US" altLang="ko-KR" sz="3000" b="1" spc="-150" dirty="0" smtClean="0">
              <a:latin typeface="나눔고딕 ExtraBold" panose="020D0904000000000000" pitchFamily="50" charset="-127"/>
              <a:ea typeface="문체부 쓰기 정체" panose="02030609000101010101" pitchFamily="17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b="1" spc="-150" dirty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 </a:t>
            </a:r>
            <a:r>
              <a:rPr lang="en-US" altLang="ko-KR" sz="3000" b="1" spc="-150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                     </a:t>
            </a:r>
            <a:r>
              <a:rPr lang="ko-KR" altLang="en-US" sz="3000" b="1" spc="-150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그리하면 </a:t>
            </a:r>
            <a:r>
              <a:rPr lang="ko-KR" altLang="en-US" sz="3000" b="1" spc="-150" dirty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육체의 욕심을 이루지 </a:t>
            </a:r>
            <a:r>
              <a:rPr lang="ko-KR" altLang="en-US" sz="3000" b="1" spc="-150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아니하리라</a:t>
            </a:r>
            <a:r>
              <a:rPr lang="en-US" altLang="ko-KR" sz="3000" b="1" spc="-150" dirty="0" smtClean="0">
                <a:latin typeface="나눔고딕 ExtraBold" panose="020D0904000000000000" pitchFamily="50" charset="-127"/>
                <a:ea typeface="문체부 쓰기 정체" panose="02030609000101010101" pitchFamily="17" charset="-127"/>
              </a:rPr>
              <a:t>”</a:t>
            </a:r>
            <a:endParaRPr lang="ko-KR" altLang="en-US" sz="3000" b="1" spc="-150" dirty="0">
              <a:latin typeface="나눔고딕 ExtraBold" panose="020D0904000000000000" pitchFamily="50" charset="-127"/>
              <a:ea typeface="문체부 쓰기 정체" panose="02030609000101010101" pitchFamily="17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0706" y="2076091"/>
            <a:ext cx="10130588" cy="1077218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안에 성령이 충만한 사람들이 모여서 살 때만 </a:t>
            </a:r>
            <a:endParaRPr lang="en-US" altLang="ko-KR" sz="3200" b="1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ctr" fontAlgn="base"/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행복할 </a:t>
            </a:r>
            <a:r>
              <a:rPr lang="ko-KR" altLang="en-US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수 있습니다</a:t>
            </a:r>
            <a:r>
              <a:rPr lang="en-US" altLang="ko-KR" sz="32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68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자라나야 합니다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.”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5"/>
            <a:ext cx="10719290" cy="4897111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endParaRPr lang="en-US" altLang="ko-KR" sz="400" b="1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성령을 좇아가면</a:t>
            </a:r>
            <a:endParaRPr lang="en-US" altLang="ko-KR" sz="32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성령의 열매를 맺게 된다는 것을 우리는 알게 되었습니다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그러나 크리스천이 되었다고 성령의 소욕대로 살 수 있는 것은 아닙니다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왜냐면 영적으로 이제 갓 태어난 어린아이와 같기 때문입니다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11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영적으로 자라야 합니다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그래야만 아름다운 열매를 맺고 살 수 있습니다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3000" b="1" dirty="0">
              <a:latin typeface="나눔고딕 ExtraBold" panose="020D0904000000000000" pitchFamily="50" charset="-127"/>
              <a:ea typeface="문체부 쓰기 정체" panose="02030609000101010101" pitchFamily="17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8190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6" y="166254"/>
            <a:ext cx="10515600" cy="859415"/>
          </a:xfrm>
        </p:spPr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  <a:latin typeface="다음_Regular" panose="02000603060000000000" pitchFamily="2" charset="-127"/>
                <a:ea typeface="다음_Regular" panose="02000603060000000000" pitchFamily="2" charset="-127"/>
              </a:rPr>
              <a:t>▣ </a:t>
            </a:r>
            <a:r>
              <a:rPr lang="ko-KR" altLang="en-US" dirty="0" smtClean="0">
                <a:solidFill>
                  <a:schemeClr val="bg1"/>
                </a:solidFill>
                <a:latin typeface="다음_Regular" panose="02000603060000000000" pitchFamily="2" charset="-127"/>
                <a:ea typeface="다음_Regular" panose="02000603060000000000" pitchFamily="2" charset="-127"/>
              </a:rPr>
              <a:t>들어가는 말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7"/>
            <a:ext cx="10723417" cy="3649946"/>
          </a:xfrm>
          <a:solidFill>
            <a:srgbClr val="DEDDDD"/>
          </a:solidFill>
        </p:spPr>
        <p:txBody>
          <a:bodyPr>
            <a:normAutofit fontScale="55000" lnSpcReduction="20000"/>
          </a:bodyPr>
          <a:lstStyle/>
          <a:p>
            <a:pPr marL="0" indent="0" fontAlgn="base">
              <a:lnSpc>
                <a:spcPct val="170000"/>
              </a:lnSpc>
              <a:buNone/>
            </a:pPr>
            <a:r>
              <a:rPr lang="ko-KR" altLang="en-US" sz="58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한국의 교육과 교회들의 성경 교육의 현주소</a:t>
            </a:r>
          </a:p>
          <a:p>
            <a:pPr marL="0" indent="0" fontAlgn="base">
              <a:lnSpc>
                <a:spcPct val="140000"/>
              </a:lnSpc>
              <a:buNone/>
            </a:pPr>
            <a:r>
              <a:rPr lang="ko-KR" altLang="en-US" sz="5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  <a:r>
              <a:rPr lang="ko-KR" altLang="en-US" sz="5500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ㆍ</a:t>
            </a:r>
            <a:r>
              <a:rPr lang="ko-KR" altLang="en-US" sz="5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교재 </a:t>
            </a:r>
            <a:r>
              <a:rPr lang="ko-KR" altLang="en-US" sz="55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편찬과 활용도의 </a:t>
            </a:r>
            <a:r>
              <a:rPr lang="ko-KR" altLang="en-US" sz="5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우수성</a:t>
            </a:r>
            <a:endParaRPr lang="en-US" altLang="ko-KR" sz="55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40000"/>
              </a:lnSpc>
              <a:buNone/>
            </a:pPr>
            <a:r>
              <a:rPr lang="ko-KR" altLang="en-US" sz="5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  <a:r>
              <a:rPr lang="ko-KR" altLang="en-US" sz="5500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ㆍ</a:t>
            </a:r>
            <a:r>
              <a:rPr lang="ko-KR" altLang="en-US" sz="5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말씀의 </a:t>
            </a:r>
            <a:r>
              <a:rPr lang="ko-KR" altLang="en-US" sz="55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내면화 정도 </a:t>
            </a:r>
          </a:p>
          <a:p>
            <a:pPr marL="0" indent="0" fontAlgn="base">
              <a:lnSpc>
                <a:spcPct val="140000"/>
              </a:lnSpc>
              <a:buNone/>
            </a:pPr>
            <a:r>
              <a:rPr lang="ko-KR" altLang="en-US" sz="5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  <a:r>
              <a:rPr lang="ko-KR" altLang="en-US" sz="5500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ㆍ</a:t>
            </a:r>
            <a:r>
              <a:rPr lang="ko-KR" altLang="en-US" sz="5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나타나는 </a:t>
            </a:r>
            <a:r>
              <a:rPr lang="ko-KR" altLang="en-US" sz="55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교육 결과의 평가 </a:t>
            </a:r>
            <a:endParaRPr lang="en-US" altLang="ko-KR" sz="55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40000"/>
              </a:lnSpc>
              <a:buNone/>
            </a:pPr>
            <a:r>
              <a:rPr lang="ko-KR" altLang="en-US" sz="5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  <a:r>
              <a:rPr lang="ko-KR" altLang="en-US" sz="5500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ㆍ</a:t>
            </a:r>
            <a:r>
              <a:rPr lang="ko-KR" altLang="en-US" sz="5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한국교회의 </a:t>
            </a:r>
            <a:r>
              <a:rPr lang="ko-KR" altLang="en-US" sz="55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성경 교육 방향의 문제는 없는가</a:t>
            </a:r>
            <a:r>
              <a:rPr lang="en-US" altLang="ko-KR" sz="5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  <a:endParaRPr lang="ko-KR" altLang="en-US" sz="55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456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무엇이 </a:t>
            </a:r>
            <a:r>
              <a:rPr lang="ko-KR" altLang="en-US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인간교육의 시작이 되어야 하는가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?</a:t>
            </a:r>
            <a:endParaRPr lang="ko-KR" altLang="en-US" dirty="0">
              <a:solidFill>
                <a:schemeClr val="bg1"/>
              </a:solidFill>
              <a:latin typeface="HY동녘M" panose="02030600000101010101" pitchFamily="18" charset="-127"/>
              <a:ea typeface="HY동녘M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966857"/>
          </a:xfrm>
          <a:solidFill>
            <a:srgbClr val="DEDDDD"/>
          </a:solidFill>
        </p:spPr>
        <p:txBody>
          <a:bodyPr>
            <a:noAutofit/>
          </a:bodyPr>
          <a:lstStyle/>
          <a:p>
            <a:pPr marL="0" indent="0" fontAlgn="base">
              <a:lnSpc>
                <a:spcPct val="140000"/>
              </a:lnSpc>
              <a:buNone/>
            </a:pPr>
            <a:r>
              <a:rPr lang="ko-KR" altLang="en-US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en-US" altLang="ko-KR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인간에게 </a:t>
            </a:r>
            <a:r>
              <a:rPr lang="ko-KR" altLang="en-US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있어서 가장 중요한 질문 세 가지가 있다</a:t>
            </a:r>
            <a:r>
              <a:rPr lang="en-US" altLang="ko-KR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1</a:t>
            </a:r>
            <a:r>
              <a:rPr lang="en-US" altLang="ko-KR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 </a:t>
            </a:r>
            <a:r>
              <a:rPr lang="ko-KR" altLang="en-US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나는 ‘누구’인가</a:t>
            </a:r>
            <a:r>
              <a:rPr lang="en-US" altLang="ko-KR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2</a:t>
            </a:r>
            <a:r>
              <a:rPr lang="en-US" altLang="ko-KR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 ‘</a:t>
            </a:r>
            <a:r>
              <a:rPr lang="ko-KR" altLang="en-US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무엇을 위하여’ 살 것인가</a:t>
            </a: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 [</a:t>
            </a:r>
            <a:r>
              <a:rPr lang="ko-KR" altLang="en-US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삶의 목적</a:t>
            </a:r>
            <a:r>
              <a:rPr lang="en-US" altLang="ko-KR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]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3</a:t>
            </a:r>
            <a:r>
              <a:rPr lang="en-US" altLang="ko-KR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 ‘</a:t>
            </a:r>
            <a:r>
              <a:rPr lang="ko-KR" altLang="en-US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어떻게 살아야’ 하는가</a:t>
            </a: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6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0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창</a:t>
            </a: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1:27</a:t>
            </a: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b="1" spc="-150" dirty="0" smtClean="0">
                <a:latin typeface="a엄마의편지B" panose="02020600000000000000" pitchFamily="18" charset="-127"/>
                <a:ea typeface="문체부 쓰기 정체" panose="02030609000101010101" pitchFamily="17" charset="-127"/>
              </a:rPr>
              <a:t>“</a:t>
            </a:r>
            <a:r>
              <a:rPr lang="ko-KR" altLang="en-US" b="1" u="sng" spc="-150" dirty="0">
                <a:latin typeface="a엄마의편지B" panose="02020600000000000000" pitchFamily="18" charset="-127"/>
                <a:ea typeface="문체부 쓰기 정체" panose="02030609000101010101" pitchFamily="17" charset="-127"/>
              </a:rPr>
              <a:t>하나님이 자기 형상 곧 하나님의 형상대로 사람을 창조하시되 </a:t>
            </a:r>
            <a:r>
              <a:rPr lang="en-US" altLang="ko-KR" b="1" u="sng" spc="-150" dirty="0" smtClean="0">
                <a:latin typeface="a엄마의편지B" panose="02020600000000000000" pitchFamily="18" charset="-127"/>
                <a:ea typeface="문체부 쓰기 정체" panose="02030609000101010101" pitchFamily="17" charset="-127"/>
              </a:rPr>
              <a:t>...</a:t>
            </a:r>
            <a:r>
              <a:rPr lang="en-US" altLang="ko-KR" b="1" spc="-150" dirty="0" smtClean="0">
                <a:latin typeface="a엄마의편지B" panose="02020600000000000000" pitchFamily="18" charset="-127"/>
                <a:ea typeface="문체부 쓰기 정체" panose="02030609000101010101" pitchFamily="17" charset="-127"/>
              </a:rPr>
              <a:t>”</a:t>
            </a:r>
            <a:endParaRPr lang="ko-KR" altLang="en-US" b="1" spc="-150" dirty="0">
              <a:latin typeface="a엄마의편지B" panose="02020600000000000000" pitchFamily="18" charset="-127"/>
              <a:ea typeface="문체부 쓰기 정체" panose="02030609000101010101" pitchFamily="17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요</a:t>
            </a:r>
            <a:r>
              <a:rPr lang="en-US" altLang="ko-KR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1:1,3</a:t>
            </a: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b="1" dirty="0">
                <a:latin typeface="a엄마의편지B" panose="02020600000000000000" pitchFamily="18" charset="-127"/>
                <a:ea typeface="문체부 쓰기 정체" panose="02030609000101010101" pitchFamily="17" charset="-127"/>
              </a:rPr>
              <a:t>“태초에 말씀이</a:t>
            </a:r>
            <a:r>
              <a:rPr lang="en-US" altLang="ko-KR" b="1" dirty="0" smtClean="0">
                <a:latin typeface="a엄마의편지B" panose="02020600000000000000" pitchFamily="18" charset="-127"/>
                <a:ea typeface="문체부 쓰기 정체" panose="02030609000101010101" pitchFamily="17" charset="-127"/>
              </a:rPr>
              <a:t>...</a:t>
            </a:r>
            <a:r>
              <a:rPr lang="ko-KR" altLang="en-US" b="1" u="sng" dirty="0">
                <a:latin typeface="a엄마의편지B" panose="02020600000000000000" pitchFamily="18" charset="-127"/>
                <a:ea typeface="문체부 쓰기 정체" panose="02030609000101010101" pitchFamily="17" charset="-127"/>
              </a:rPr>
              <a:t> </a:t>
            </a:r>
            <a:r>
              <a:rPr lang="ko-KR" altLang="en-US" b="1" dirty="0">
                <a:latin typeface="a엄마의편지B" panose="02020600000000000000" pitchFamily="18" charset="-127"/>
                <a:ea typeface="문체부 쓰기 정체" panose="02030609000101010101" pitchFamily="17" charset="-127"/>
              </a:rPr>
              <a:t>만물이 그로 말미암아 지은 바 되었으니 </a:t>
            </a:r>
            <a:endParaRPr lang="en-US" altLang="ko-KR" b="1" dirty="0" smtClean="0">
              <a:latin typeface="a엄마의편지B" panose="02020600000000000000" pitchFamily="18" charset="-127"/>
              <a:ea typeface="문체부 쓰기 정체" panose="02030609000101010101" pitchFamily="17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b="1" dirty="0">
                <a:latin typeface="a엄마의편지B" panose="02020600000000000000" pitchFamily="18" charset="-127"/>
                <a:ea typeface="문체부 쓰기 정체" panose="02030609000101010101" pitchFamily="17" charset="-127"/>
              </a:rPr>
              <a:t> </a:t>
            </a:r>
            <a:r>
              <a:rPr lang="en-US" altLang="ko-KR" b="1" dirty="0" smtClean="0">
                <a:latin typeface="a엄마의편지B" panose="02020600000000000000" pitchFamily="18" charset="-127"/>
                <a:ea typeface="문체부 쓰기 정체" panose="02030609000101010101" pitchFamily="17" charset="-127"/>
              </a:rPr>
              <a:t>             </a:t>
            </a:r>
            <a:r>
              <a:rPr lang="en-US" altLang="ko-KR" b="1" dirty="0" smtClean="0">
                <a:latin typeface="a엄마의편지B" panose="02020600000000000000" pitchFamily="18" charset="-127"/>
                <a:ea typeface="문체부 쓰기 정체" panose="02030609000101010101" pitchFamily="17" charset="-127"/>
              </a:rPr>
              <a:t>  </a:t>
            </a:r>
            <a:r>
              <a:rPr lang="ko-KR" altLang="en-US" b="1" dirty="0" smtClean="0">
                <a:latin typeface="a엄마의편지B" panose="02020600000000000000" pitchFamily="18" charset="-127"/>
                <a:ea typeface="문체부 쓰기 정체" panose="02030609000101010101" pitchFamily="17" charset="-127"/>
              </a:rPr>
              <a:t>지은 </a:t>
            </a:r>
            <a:r>
              <a:rPr lang="ko-KR" altLang="en-US" b="1" dirty="0">
                <a:latin typeface="a엄마의편지B" panose="02020600000000000000" pitchFamily="18" charset="-127"/>
                <a:ea typeface="문체부 쓰기 정체" panose="02030609000101010101" pitchFamily="17" charset="-127"/>
              </a:rPr>
              <a:t>것이 하나도 그가 없이는 된 것이 </a:t>
            </a:r>
            <a:r>
              <a:rPr lang="ko-KR" altLang="en-US" b="1" dirty="0" err="1" smtClean="0">
                <a:latin typeface="a엄마의편지B" panose="02020600000000000000" pitchFamily="18" charset="-127"/>
                <a:ea typeface="문체부 쓰기 정체" panose="02030609000101010101" pitchFamily="17" charset="-127"/>
              </a:rPr>
              <a:t>없느니라</a:t>
            </a:r>
            <a:r>
              <a:rPr lang="en-US" altLang="ko-KR" b="1" dirty="0" smtClean="0">
                <a:latin typeface="a엄마의편지B" panose="02020600000000000000" pitchFamily="18" charset="-127"/>
                <a:ea typeface="문체부 쓰기 정체" panose="02030609000101010101" pitchFamily="17" charset="-127"/>
              </a:rPr>
              <a:t>”</a:t>
            </a:r>
            <a:endParaRPr lang="en-US" altLang="ko-KR" b="1" dirty="0">
              <a:latin typeface="나눔고딕 ExtraBold" panose="020D0904000000000000" pitchFamily="50" charset="-127"/>
              <a:ea typeface="문체부 쓰기 정체" panose="02030609000101010101" pitchFamily="17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854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나는 도대체 어떤 사람인가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?</a:t>
            </a:r>
            <a:endParaRPr lang="ko-KR" altLang="en-US" dirty="0">
              <a:solidFill>
                <a:schemeClr val="bg1"/>
              </a:solidFill>
              <a:latin typeface="HY동녘M" panose="02030600000101010101" pitchFamily="18" charset="-127"/>
              <a:ea typeface="HY동녘M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634349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나의 정체성은 무엇인가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  <a:r>
              <a:rPr lang="en-US" altLang="ko-KR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</a:t>
            </a:r>
            <a:r>
              <a:rPr lang="ko-KR" altLang="en-US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정체성에 </a:t>
            </a:r>
            <a:r>
              <a:rPr lang="ko-KR" altLang="en-US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따라 삶에 대한 목표</a:t>
            </a:r>
            <a:r>
              <a:rPr lang="en-US" altLang="ko-KR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비전</a:t>
            </a:r>
            <a:r>
              <a:rPr lang="en-US" altLang="ko-KR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태도가 달라짐</a:t>
            </a:r>
            <a:r>
              <a:rPr lang="en-US" altLang="ko-KR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10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</a:t>
            </a: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우리는 어떻게 만들어졌는가</a:t>
            </a:r>
            <a:r>
              <a:rPr lang="en-US" altLang="ko-KR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•</a:t>
            </a:r>
            <a:r>
              <a:rPr lang="ko-KR" altLang="en-US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생기가 </a:t>
            </a:r>
            <a:r>
              <a:rPr lang="ko-KR" altLang="en-US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들어감으로 생명체가 됨</a:t>
            </a:r>
            <a:r>
              <a:rPr lang="en-US" altLang="ko-KR" sz="35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32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32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1665" y="5455227"/>
            <a:ext cx="10598726" cy="646331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분이 내 안에 계시니</a:t>
            </a:r>
            <a:r>
              <a:rPr lang="en-US" altLang="ko-KR" sz="36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6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나는 큰 가치 있는 사람</a:t>
            </a:r>
            <a:endParaRPr lang="ko-KR" altLang="en-US" sz="36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662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</a:t>
            </a:r>
            <a:r>
              <a:rPr lang="ko-KR" altLang="en-US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나는 도대체 어떤 사람인가</a:t>
            </a:r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?</a:t>
            </a:r>
            <a:endParaRPr lang="ko-KR" altLang="en-US" dirty="0">
              <a:solidFill>
                <a:schemeClr val="bg1"/>
              </a:solidFill>
              <a:latin typeface="다음_Regular" panose="02000603060000000000" pitchFamily="2" charset="-127"/>
              <a:ea typeface="다음_Regular" panose="0200060306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634349"/>
          </a:xfrm>
          <a:solidFill>
            <a:srgbClr val="DEDDDD"/>
          </a:solidFill>
        </p:spPr>
        <p:txBody>
          <a:bodyPr>
            <a:normAutofit/>
          </a:bodyPr>
          <a:lstStyle/>
          <a:p>
            <a:pPr marL="0" indent="0" fontAlgn="base">
              <a:lnSpc>
                <a:spcPct val="120000"/>
              </a:lnSpc>
              <a:buNone/>
            </a:pPr>
            <a:endParaRPr lang="en-US" altLang="ko-KR" sz="3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 우리는 하나님의 형상대로 창조되었습니다</a:t>
            </a:r>
            <a:r>
              <a:rPr lang="en-US" altLang="ko-KR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en-US" altLang="ko-KR" sz="32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38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2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▶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나는 도대체 누구지</a:t>
            </a:r>
            <a:r>
              <a:rPr lang="en-US" altLang="ko-KR" sz="32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?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ko-KR" altLang="en-US" sz="30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</a:t>
            </a:r>
            <a:endParaRPr lang="en-US" altLang="ko-KR" sz="32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marL="0" indent="0" fontAlgn="base">
              <a:lnSpc>
                <a:spcPct val="120000"/>
              </a:lnSpc>
              <a:buNone/>
            </a:pPr>
            <a:endParaRPr lang="en-US" altLang="ko-KR" sz="32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7695" y="4153076"/>
            <a:ext cx="10276610" cy="1200329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lvl="1"/>
            <a:r>
              <a:rPr lang="ko-KR" altLang="en-US" sz="36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태초부터 하나님이 내 안에 거하시면서</a:t>
            </a:r>
            <a:endParaRPr lang="en-US" altLang="ko-KR" sz="360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lvl="1"/>
            <a:r>
              <a:rPr lang="ko-KR" altLang="en-US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분의 상</a:t>
            </a:r>
            <a:r>
              <a:rPr lang="en-US" altLang="ko-KR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像</a:t>
            </a:r>
            <a:r>
              <a:rPr lang="en-US" altLang="ko-KR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r>
              <a:rPr lang="ko-KR" altLang="en-US" sz="3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이 있는</a:t>
            </a:r>
            <a:r>
              <a:rPr lang="en-US" altLang="ko-KR" sz="36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분의 생기</a:t>
            </a:r>
            <a:r>
              <a:rPr lang="ko-KR" altLang="en-US" sz="3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가 </a:t>
            </a:r>
            <a:r>
              <a:rPr lang="ko-KR" altLang="en-US" sz="3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있는 </a:t>
            </a:r>
            <a:r>
              <a:rPr lang="ko-KR" altLang="en-US" sz="3600" b="1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자녀</a:t>
            </a:r>
            <a:endParaRPr lang="ko-KR" altLang="en-US" sz="36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0095" y="2645129"/>
            <a:ext cx="10276610" cy="646331"/>
          </a:xfrm>
          <a:prstGeom prst="rect">
            <a:avLst/>
          </a:prstGeom>
          <a:solidFill>
            <a:srgbClr val="2FD1C5"/>
          </a:solidFill>
        </p:spPr>
        <p:txBody>
          <a:bodyPr wrap="square" rtlCol="0">
            <a:spAutoFit/>
          </a:bodyPr>
          <a:lstStyle/>
          <a:p>
            <a:pPr lvl="1" algn="ctr"/>
            <a:r>
              <a:rPr lang="ko-KR" altLang="en-US" sz="36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통해 하나님을 볼 수 있다</a:t>
            </a:r>
            <a:r>
              <a:rPr lang="en-US" altLang="ko-KR" sz="360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36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0481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745" y="166254"/>
            <a:ext cx="11776363" cy="872837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▣ </a:t>
            </a:r>
            <a:r>
              <a:rPr lang="ko-KR" altLang="en-US" dirty="0" err="1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알렉스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 </a:t>
            </a:r>
            <a:r>
              <a:rPr lang="ko-KR" altLang="en-US" dirty="0" err="1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헤일리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– “</a:t>
            </a:r>
            <a:r>
              <a:rPr lang="ko-KR" altLang="en-US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뿌리</a:t>
            </a:r>
            <a:r>
              <a:rPr lang="en-US" altLang="ko-KR" dirty="0" smtClean="0">
                <a:solidFill>
                  <a:schemeClr val="bg1"/>
                </a:solidFill>
                <a:latin typeface="HY동녘M" panose="02030600000101010101" pitchFamily="18" charset="-127"/>
                <a:ea typeface="HY동녘M" panose="02030600000101010101" pitchFamily="18" charset="-127"/>
              </a:rPr>
              <a:t>”</a:t>
            </a:r>
            <a:endParaRPr lang="ko-KR" altLang="en-US" dirty="0">
              <a:solidFill>
                <a:schemeClr val="bg1"/>
              </a:solidFill>
              <a:latin typeface="HY동녘M" panose="02030600000101010101" pitchFamily="18" charset="-127"/>
              <a:ea typeface="HY동녘M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16973" y="1704106"/>
            <a:ext cx="10993582" cy="4966857"/>
          </a:xfrm>
        </p:spPr>
        <p:txBody>
          <a:bodyPr>
            <a:normAutofit/>
          </a:bodyPr>
          <a:lstStyle/>
          <a:p>
            <a:pPr marL="0" indent="0" fontAlgn="base">
              <a:lnSpc>
                <a:spcPct val="140000"/>
              </a:lnSpc>
              <a:buNone/>
            </a:pPr>
            <a:endParaRPr lang="en-US" altLang="ko-KR" sz="550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990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2410</Words>
  <Application>Microsoft Office PowerPoint</Application>
  <PresentationFormat>사용자 지정</PresentationFormat>
  <Paragraphs>347</Paragraphs>
  <Slides>44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44</vt:i4>
      </vt:variant>
    </vt:vector>
  </HeadingPairs>
  <TitlesOfParts>
    <vt:vector size="45" baseType="lpstr">
      <vt:lpstr>Office 테마</vt:lpstr>
      <vt:lpstr>다음 세대  어떻게 일으킬 것인가?</vt:lpstr>
      <vt:lpstr>▣ 목차</vt:lpstr>
      <vt:lpstr>▣ 들어가는 말</vt:lpstr>
      <vt:lpstr>▣ 들어가는 말</vt:lpstr>
      <vt:lpstr>▣ 들어가는 말</vt:lpstr>
      <vt:lpstr>▣ 무엇이 인간교육의 시작이 되어야 하는가?</vt:lpstr>
      <vt:lpstr>▣ 나는 도대체 어떤 사람인가?</vt:lpstr>
      <vt:lpstr>▣ 나는 도대체 어떤 사람인가?</vt:lpstr>
      <vt:lpstr>▣ 알렉스 헤일리 – “뿌리”</vt:lpstr>
      <vt:lpstr>▣ 나는 도대체 어떤 사람인가?</vt:lpstr>
      <vt:lpstr>▣ 나는 도대체 어떤 사람인가?</vt:lpstr>
      <vt:lpstr>▣“아담, 하나님의 품을 떠나다.”</vt:lpstr>
      <vt:lpstr>▣“아담, 하나님의 품을 떠나다.”</vt:lpstr>
      <vt:lpstr>▣“아담, 하나님의 품을 떠나다.”</vt:lpstr>
      <vt:lpstr>▣“아담, 하나님의 품을 떠나다.”</vt:lpstr>
      <vt:lpstr>▣“아담, 하나님의 품을 떠나다.”</vt:lpstr>
      <vt:lpstr>▣ “두려워하여 숨었나이다.”</vt:lpstr>
      <vt:lpstr>▣ “두려워하여 숨었나이다.”</vt:lpstr>
      <vt:lpstr>▣ “두려워하여 숨었나이다.”</vt:lpstr>
      <vt:lpstr>▣ “두려워하여 숨었나이다.”</vt:lpstr>
      <vt:lpstr>▣ “두려워하여 숨었나이다.”</vt:lpstr>
      <vt:lpstr>▣ “두려워하여 숨었나이다.”</vt:lpstr>
      <vt:lpstr>▣ “하나님이 세상을 이처럼 사랑하사.”</vt:lpstr>
      <vt:lpstr>▣ “하나님이 세상을 이처럼 사랑하사.”</vt:lpstr>
      <vt:lpstr>▣ “하나님이 세상을 이처럼 사랑하사.”</vt:lpstr>
      <vt:lpstr>▣ “하나님이 세상을 이처럼 사랑하사.”</vt:lpstr>
      <vt:lpstr>▣ “하나님이 세상을 이처럼 사랑하사.”</vt:lpstr>
      <vt:lpstr>▣ “하나님이 세상을 이처럼 사랑하사.”</vt:lpstr>
      <vt:lpstr>▣ 핵심정리</vt:lpstr>
      <vt:lpstr>▣“하나님은 아담이 돌아오기를 원하십니다.”</vt:lpstr>
      <vt:lpstr>▣“하나님은 아담이 돌아오기를 원하십니다.”</vt:lpstr>
      <vt:lpstr>▣“하나님은 아담이 돌아오기를 원하십니다.”</vt:lpstr>
      <vt:lpstr>▣“하나님은 아담이 돌아오기를 원하십니다.”</vt:lpstr>
      <vt:lpstr>▣“하나님의 사랑에서 끊을 수 없느니라.”</vt:lpstr>
      <vt:lpstr>▣“하나님의 사랑에서 끊을 수 없느니라.”</vt:lpstr>
      <vt:lpstr>▣“하나님의 사랑에서 끊을 수 없느니라.”</vt:lpstr>
      <vt:lpstr>▣“하나님의 사랑에서 끊을 수 없느니라.”</vt:lpstr>
      <vt:lpstr>▣“하나님의 사랑에서 끊을 수 없느니라.”</vt:lpstr>
      <vt:lpstr>▣“하나님의 사랑에서 끊을 수 없느니라.”</vt:lpstr>
      <vt:lpstr>▣“자라나야 합니다.”</vt:lpstr>
      <vt:lpstr>▣“자라나야 합니다.”</vt:lpstr>
      <vt:lpstr>▣“자라나야 합니다.”</vt:lpstr>
      <vt:lpstr>▣“자라나야 합니다.”</vt:lpstr>
      <vt:lpstr>▣“자라나야 합니다.”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다음 세대  어떻게 일으킬 것인가?</dc:title>
  <dc:creator>samusiol</dc:creator>
  <cp:lastModifiedBy>ch</cp:lastModifiedBy>
  <cp:revision>60</cp:revision>
  <dcterms:created xsi:type="dcterms:W3CDTF">2017-01-10T05:20:29Z</dcterms:created>
  <dcterms:modified xsi:type="dcterms:W3CDTF">2017-01-10T19:41:37Z</dcterms:modified>
</cp:coreProperties>
</file>